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49" d="100"/>
          <a:sy n="49" d="100"/>
        </p:scale>
        <p:origin x="-1003"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16.09.2020</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16.09.2020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16.09.2020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16.09.2020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16.09.2020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16.09.2020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16.09.2020</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16.09.2020</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428605"/>
            <a:ext cx="7772400" cy="3171846"/>
          </a:xfrm>
        </p:spPr>
        <p:txBody>
          <a:bodyPr>
            <a:normAutofit fontScale="90000"/>
          </a:bodyPr>
          <a:lstStyle/>
          <a:p>
            <a:r>
              <a:rPr lang="ru-RU" dirty="0" smtClean="0"/>
              <a:t>№1	</a:t>
            </a:r>
            <a:r>
              <a:rPr lang="kk-KZ" dirty="0" smtClean="0"/>
              <a:t>Практикалық сабақ. </a:t>
            </a:r>
            <a:br>
              <a:rPr lang="kk-KZ" dirty="0" smtClean="0"/>
            </a:br>
            <a:r>
              <a:rPr lang="kk-KZ" dirty="0" smtClean="0"/>
              <a:t/>
            </a:r>
            <a:br>
              <a:rPr lang="kk-KZ" dirty="0" smtClean="0"/>
            </a:br>
            <a:r>
              <a:rPr lang="kk-KZ" dirty="0" smtClean="0"/>
              <a:t>Жерге орналастыру жобасын дайындаудағы дайындық жұмыстары.</a:t>
            </a:r>
            <a:endParaRPr lang="ru-RU" dirty="0"/>
          </a:p>
        </p:txBody>
      </p:sp>
      <p:sp>
        <p:nvSpPr>
          <p:cNvPr id="3" name="Подзаголовок 2"/>
          <p:cNvSpPr>
            <a:spLocks noGrp="1"/>
          </p:cNvSpPr>
          <p:nvPr>
            <p:ph type="subTitle" idx="1"/>
          </p:nvPr>
        </p:nvSpPr>
        <p:spPr/>
        <p:txBody>
          <a:bodyPr/>
          <a:lstStyle/>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14282" y="0"/>
            <a:ext cx="8929718" cy="6858000"/>
          </a:xfrm>
        </p:spPr>
        <p:txBody>
          <a:bodyPr>
            <a:normAutofit fontScale="62500" lnSpcReduction="20000"/>
          </a:bodyPr>
          <a:lstStyle/>
          <a:p>
            <a:r>
              <a:rPr lang="kk-KZ" sz="3200" b="1" dirty="0" smtClean="0">
                <a:latin typeface="Times New Roman" pitchFamily="18" charset="0"/>
                <a:cs typeface="Times New Roman" pitchFamily="18" charset="0"/>
              </a:rPr>
              <a:t>Әдістемелік ұсыныстар:</a:t>
            </a:r>
            <a:r>
              <a:rPr lang="kk-KZ" sz="3200" dirty="0" smtClean="0">
                <a:latin typeface="Times New Roman" pitchFamily="18" charset="0"/>
                <a:cs typeface="Times New Roman" pitchFamily="18" charset="0"/>
              </a:rPr>
              <a:t> Әр студентке белгілі бір облыс, аудан және мекеме бойынша жер пайдалануды құру жерге орналастыру жобасын жасауға қажеттілі мәліметтерді жинау қажет. Пландық негіз жасау, ол бойынша жер пайдаланудың мөлшерін есептеп шығару және жобалауды бастар алдындағы экспликацияны құру. Ауылшаруашылық кәсіпорынның жер пайдалану жоспары М: 1:10000 немесе М: 1:25000 масштабтарда орындалады.</a:t>
            </a:r>
            <a:endParaRPr lang="ru-RU" sz="3200" dirty="0" smtClean="0">
              <a:latin typeface="Times New Roman" pitchFamily="18" charset="0"/>
              <a:cs typeface="Times New Roman" pitchFamily="18" charset="0"/>
            </a:endParaRPr>
          </a:p>
          <a:p>
            <a:r>
              <a:rPr lang="kk-KZ" sz="3200" dirty="0" smtClean="0">
                <a:latin typeface="Times New Roman" pitchFamily="18" charset="0"/>
                <a:cs typeface="Times New Roman" pitchFamily="18" charset="0"/>
              </a:rPr>
              <a:t>Жерге орналастыру объектісін, территорияның ұйымдастырылуын сипаттайтын материалдар және құжаттар, жоба алды және жобалау жұмыстары материалдары болуы керек. Шаруашылықтардың қазіргі кездегі жағдайы және перспективалық дамуы жайында мәліметтер болуы қажет:</a:t>
            </a:r>
            <a:endParaRPr lang="ru-RU" sz="3200" dirty="0" smtClean="0">
              <a:latin typeface="Times New Roman" pitchFamily="18" charset="0"/>
              <a:cs typeface="Times New Roman" pitchFamily="18" charset="0"/>
            </a:endParaRPr>
          </a:p>
          <a:p>
            <a:r>
              <a:rPr lang="kk-KZ" sz="3200" dirty="0" smtClean="0">
                <a:latin typeface="Times New Roman" pitchFamily="18" charset="0"/>
                <a:cs typeface="Times New Roman" pitchFamily="18" charset="0"/>
              </a:rPr>
              <a:t>- шаруашылықтың мамандығы;</a:t>
            </a:r>
            <a:endParaRPr lang="ru-RU" sz="3200" dirty="0" smtClean="0">
              <a:latin typeface="Times New Roman" pitchFamily="18" charset="0"/>
              <a:cs typeface="Times New Roman" pitchFamily="18" charset="0"/>
            </a:endParaRPr>
          </a:p>
          <a:p>
            <a:pPr lvl="0"/>
            <a:r>
              <a:rPr lang="kk-KZ" sz="3200" dirty="0" smtClean="0">
                <a:latin typeface="Times New Roman" pitchFamily="18" charset="0"/>
                <a:cs typeface="Times New Roman" pitchFamily="18" charset="0"/>
              </a:rPr>
              <a:t>елді мекендер және ондағы тұрғындардың саны және құрамы, еңбек ресурсы;</a:t>
            </a:r>
            <a:endParaRPr lang="ru-RU" sz="3200" dirty="0" smtClean="0">
              <a:latin typeface="Times New Roman" pitchFamily="18" charset="0"/>
              <a:cs typeface="Times New Roman" pitchFamily="18" charset="0"/>
            </a:endParaRPr>
          </a:p>
          <a:p>
            <a:pPr lvl="0"/>
            <a:r>
              <a:rPr lang="kk-KZ" sz="3200" dirty="0" smtClean="0">
                <a:latin typeface="Times New Roman" pitchFamily="18" charset="0"/>
                <a:cs typeface="Times New Roman" pitchFamily="18" charset="0"/>
              </a:rPr>
              <a:t>жолдар және басқа ғимараттар, олардың жағдайы және техникалық көрсеткіштері;</a:t>
            </a:r>
            <a:endParaRPr lang="ru-RU" sz="3200" dirty="0" smtClean="0">
              <a:latin typeface="Times New Roman" pitchFamily="18" charset="0"/>
              <a:cs typeface="Times New Roman" pitchFamily="18" charset="0"/>
            </a:endParaRPr>
          </a:p>
          <a:p>
            <a:pPr lvl="0"/>
            <a:r>
              <a:rPr lang="kk-KZ" sz="3200" dirty="0" smtClean="0">
                <a:latin typeface="Times New Roman" pitchFamily="18" charset="0"/>
                <a:cs typeface="Times New Roman" pitchFamily="18" charset="0"/>
              </a:rPr>
              <a:t>мелиорацияланатын жерлердің жағдайы және пайдалануы;</a:t>
            </a:r>
            <a:endParaRPr lang="ru-RU" sz="3200" dirty="0" smtClean="0">
              <a:latin typeface="Times New Roman" pitchFamily="18" charset="0"/>
              <a:cs typeface="Times New Roman" pitchFamily="18" charset="0"/>
            </a:endParaRPr>
          </a:p>
          <a:p>
            <a:pPr lvl="0"/>
            <a:r>
              <a:rPr lang="kk-KZ" sz="3200" dirty="0" smtClean="0">
                <a:latin typeface="Times New Roman" pitchFamily="18" charset="0"/>
                <a:cs typeface="Times New Roman" pitchFamily="18" charset="0"/>
              </a:rPr>
              <a:t>эрозияға шалынған және қауіпті жерлер және т.б. </a:t>
            </a:r>
            <a:endParaRPr lang="ru-RU" sz="3200" dirty="0" smtClean="0">
              <a:latin typeface="Times New Roman" pitchFamily="18" charset="0"/>
              <a:cs typeface="Times New Roman" pitchFamily="18" charset="0"/>
            </a:endParaRPr>
          </a:p>
          <a:p>
            <a:r>
              <a:rPr lang="kk-KZ" sz="3200" dirty="0" smtClean="0">
                <a:latin typeface="Times New Roman" pitchFamily="18" charset="0"/>
                <a:cs typeface="Times New Roman" pitchFamily="18" charset="0"/>
              </a:rPr>
              <a:t>     Соңында қалыптасқан территориялық ұйымдастырылудың қандай элементтерін сақтап қалу қажеттілігі анықталады.</a:t>
            </a:r>
            <a:endParaRPr lang="ru-RU" sz="3200" dirty="0" smtClean="0">
              <a:latin typeface="Times New Roman" pitchFamily="18" charset="0"/>
              <a:cs typeface="Times New Roman" pitchFamily="18" charset="0"/>
            </a:endParaRPr>
          </a:p>
          <a:p>
            <a:r>
              <a:rPr lang="kk-KZ" sz="3200" dirty="0" smtClean="0">
                <a:latin typeface="Times New Roman" pitchFamily="18" charset="0"/>
                <a:cs typeface="Times New Roman" pitchFamily="18" charset="0"/>
              </a:rPr>
              <a:t>Дайындық жұмыстары кезінде анықталған деректер Актіде көрсетіледі де Комиссия мүшелерімен бекітіледі.</a:t>
            </a:r>
            <a:endParaRPr lang="ru-RU" sz="3200" dirty="0" smtClean="0">
              <a:latin typeface="Times New Roman" pitchFamily="18" charset="0"/>
              <a:cs typeface="Times New Roman" pitchFamily="18" charset="0"/>
            </a:endParaRPr>
          </a:p>
          <a:p>
            <a:r>
              <a:rPr lang="kk-KZ" sz="3200" dirty="0" smtClean="0">
                <a:latin typeface="Times New Roman" pitchFamily="18" charset="0"/>
                <a:cs typeface="Times New Roman" pitchFamily="18" charset="0"/>
              </a:rPr>
              <a:t>Жобалауға тапсырма жасалады.</a:t>
            </a:r>
            <a:endParaRPr lang="ru-RU" sz="3200" dirty="0" smtClean="0">
              <a:latin typeface="Times New Roman" pitchFamily="18" charset="0"/>
              <a:cs typeface="Times New Roman" pitchFamily="18" charset="0"/>
            </a:endParaRP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214281" y="1060486"/>
          <a:ext cx="8929719" cy="5572165"/>
        </p:xfrm>
        <a:graphic>
          <a:graphicData uri="http://schemas.openxmlformats.org/drawingml/2006/table">
            <a:tbl>
              <a:tblPr firstRow="1" bandRow="1">
                <a:tableStyleId>{5C22544A-7EE6-4342-B048-85BDC9FD1C3A}</a:tableStyleId>
              </a:tblPr>
              <a:tblGrid>
                <a:gridCol w="2976573"/>
                <a:gridCol w="2976573"/>
                <a:gridCol w="2976573"/>
              </a:tblGrid>
              <a:tr h="315976">
                <a:tc>
                  <a:txBody>
                    <a:bodyPr/>
                    <a:lstStyle/>
                    <a:p>
                      <a:pPr algn="ctr">
                        <a:lnSpc>
                          <a:spcPts val="1130"/>
                        </a:lnSpc>
                        <a:spcBef>
                          <a:spcPts val="95"/>
                        </a:spcBef>
                        <a:spcAft>
                          <a:spcPts val="0"/>
                        </a:spcAft>
                      </a:pPr>
                      <a:endParaRPr lang="kk-KZ" sz="1200" dirty="0" smtClean="0">
                        <a:solidFill>
                          <a:schemeClr val="tx1"/>
                        </a:solidFill>
                        <a:latin typeface="Times New Roman" pitchFamily="18" charset="0"/>
                        <a:ea typeface="SimSun"/>
                        <a:cs typeface="Times New Roman" pitchFamily="18" charset="0"/>
                      </a:endParaRPr>
                    </a:p>
                    <a:p>
                      <a:pPr algn="ctr">
                        <a:lnSpc>
                          <a:spcPts val="1130"/>
                        </a:lnSpc>
                        <a:spcBef>
                          <a:spcPts val="95"/>
                        </a:spcBef>
                        <a:spcAft>
                          <a:spcPts val="0"/>
                        </a:spcAft>
                      </a:pPr>
                      <a:endParaRPr lang="ru-RU" sz="1200" dirty="0">
                        <a:solidFill>
                          <a:schemeClr val="tx1"/>
                        </a:solidFill>
                        <a:latin typeface="Times New Roman" pitchFamily="18" charset="0"/>
                        <a:ea typeface="Times New Roman"/>
                        <a:cs typeface="Times New Roman" pitchFamily="18" charset="0"/>
                      </a:endParaRPr>
                    </a:p>
                  </a:txBody>
                  <a:tcPr marL="68580" marR="68580" marT="0" marB="0"/>
                </a:tc>
                <a:tc>
                  <a:txBody>
                    <a:bodyPr/>
                    <a:lstStyle/>
                    <a:p>
                      <a:pPr algn="ctr">
                        <a:lnSpc>
                          <a:spcPts val="1130"/>
                        </a:lnSpc>
                        <a:spcBef>
                          <a:spcPts val="95"/>
                        </a:spcBef>
                        <a:spcAft>
                          <a:spcPts val="0"/>
                        </a:spcAft>
                      </a:pPr>
                      <a:r>
                        <a:rPr lang="kk-KZ" sz="1200" dirty="0">
                          <a:solidFill>
                            <a:schemeClr val="tx1"/>
                          </a:solidFill>
                          <a:latin typeface="Times New Roman" pitchFamily="18" charset="0"/>
                          <a:ea typeface="SimSun"/>
                          <a:cs typeface="Times New Roman" pitchFamily="18" charset="0"/>
                        </a:rPr>
                        <a:t>Алқап түрлері</a:t>
                      </a:r>
                      <a:endParaRPr lang="ru-RU" sz="1200" dirty="0">
                        <a:solidFill>
                          <a:schemeClr val="tx1"/>
                        </a:solidFill>
                        <a:latin typeface="Times New Roman" pitchFamily="18" charset="0"/>
                        <a:ea typeface="Times New Roman"/>
                        <a:cs typeface="Times New Roman" pitchFamily="18" charset="0"/>
                      </a:endParaRPr>
                    </a:p>
                  </a:txBody>
                  <a:tcPr marL="68580" marR="68580" marT="0" marB="0"/>
                </a:tc>
                <a:tc>
                  <a:txBody>
                    <a:bodyPr/>
                    <a:lstStyle/>
                    <a:p>
                      <a:pPr algn="ctr">
                        <a:lnSpc>
                          <a:spcPts val="1130"/>
                        </a:lnSpc>
                        <a:spcBef>
                          <a:spcPts val="95"/>
                        </a:spcBef>
                        <a:spcAft>
                          <a:spcPts val="0"/>
                        </a:spcAft>
                      </a:pPr>
                      <a:r>
                        <a:rPr lang="kk-KZ" sz="1200" dirty="0">
                          <a:solidFill>
                            <a:schemeClr val="tx1"/>
                          </a:solidFill>
                          <a:latin typeface="Times New Roman" pitchFamily="18" charset="0"/>
                          <a:ea typeface="SimSun"/>
                          <a:cs typeface="Times New Roman" pitchFamily="18" charset="0"/>
                        </a:rPr>
                        <a:t>Ауданы, га</a:t>
                      </a:r>
                      <a:endParaRPr lang="ru-RU" sz="1200" dirty="0">
                        <a:solidFill>
                          <a:schemeClr val="tx1"/>
                        </a:solidFill>
                        <a:latin typeface="Times New Roman" pitchFamily="18" charset="0"/>
                        <a:ea typeface="Times New Roman"/>
                        <a:cs typeface="Times New Roman" pitchFamily="18" charset="0"/>
                      </a:endParaRPr>
                    </a:p>
                  </a:txBody>
                  <a:tcPr marL="68580" marR="68580" marT="0" marB="0"/>
                </a:tc>
              </a:tr>
              <a:tr h="1634831">
                <a:tc>
                  <a:txBody>
                    <a:bodyPr/>
                    <a:lstStyle/>
                    <a:p>
                      <a:pPr algn="ctr">
                        <a:lnSpc>
                          <a:spcPts val="1130"/>
                        </a:lnSpc>
                        <a:spcBef>
                          <a:spcPts val="95"/>
                        </a:spcBef>
                        <a:spcAft>
                          <a:spcPts val="0"/>
                        </a:spcAft>
                      </a:pPr>
                      <a:r>
                        <a:rPr lang="kk-KZ" sz="1200" dirty="0">
                          <a:latin typeface="Times New Roman" pitchFamily="18" charset="0"/>
                          <a:ea typeface="SimSun"/>
                          <a:cs typeface="Times New Roman" pitchFamily="18" charset="0"/>
                        </a:rPr>
                        <a:t>1</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2</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3</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4</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5</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6</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7</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8</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9</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10</a:t>
                      </a:r>
                      <a:endParaRPr lang="ru-RU" sz="1200" dirty="0">
                        <a:latin typeface="Times New Roman" pitchFamily="18" charset="0"/>
                        <a:ea typeface="Times New Roman"/>
                        <a:cs typeface="Times New Roman" pitchFamily="18" charset="0"/>
                      </a:endParaRPr>
                    </a:p>
                  </a:txBody>
                  <a:tcPr marL="68580" marR="68580" marT="0" marB="0"/>
                </a:tc>
                <a:tc>
                  <a:txBody>
                    <a:bodyPr/>
                    <a:lstStyle/>
                    <a:p>
                      <a:pPr algn="ctr">
                        <a:lnSpc>
                          <a:spcPts val="1130"/>
                        </a:lnSpc>
                        <a:spcBef>
                          <a:spcPts val="95"/>
                        </a:spcBef>
                        <a:spcAft>
                          <a:spcPts val="0"/>
                        </a:spcAft>
                      </a:pPr>
                      <a:r>
                        <a:rPr lang="kk-KZ" sz="1200" dirty="0">
                          <a:latin typeface="Times New Roman" pitchFamily="18" charset="0"/>
                          <a:ea typeface="SimSun"/>
                          <a:cs typeface="Times New Roman" pitchFamily="18" charset="0"/>
                        </a:rPr>
                        <a:t>Егістік</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Егістік</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Егістік</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Егістік</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Егістік</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Егістік</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Егістік</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Егістік</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Егістік</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егістік</a:t>
                      </a:r>
                      <a:endParaRPr lang="ru-RU" sz="1200" dirty="0">
                        <a:latin typeface="Times New Roman" pitchFamily="18" charset="0"/>
                        <a:ea typeface="Times New Roman"/>
                        <a:cs typeface="Times New Roman" pitchFamily="18" charset="0"/>
                      </a:endParaRPr>
                    </a:p>
                  </a:txBody>
                  <a:tcPr marL="68580" marR="68580" marT="0" marB="0"/>
                </a:tc>
                <a:tc>
                  <a:txBody>
                    <a:bodyPr/>
                    <a:lstStyle/>
                    <a:p>
                      <a:pPr algn="ctr">
                        <a:lnSpc>
                          <a:spcPts val="1130"/>
                        </a:lnSpc>
                        <a:spcBef>
                          <a:spcPts val="95"/>
                        </a:spcBef>
                        <a:spcAft>
                          <a:spcPts val="0"/>
                        </a:spcAft>
                      </a:pPr>
                      <a:r>
                        <a:rPr lang="kk-KZ" sz="1200" dirty="0">
                          <a:latin typeface="Times New Roman" pitchFamily="18" charset="0"/>
                          <a:ea typeface="SimSun"/>
                          <a:cs typeface="Times New Roman" pitchFamily="18" charset="0"/>
                        </a:rPr>
                        <a:t>158.2</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107.3</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335.0</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56.9</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170.0</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258.7</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469.4</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32.5</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198.6</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95.3</a:t>
                      </a:r>
                      <a:endParaRPr lang="ru-RU" sz="1200" dirty="0">
                        <a:latin typeface="Times New Roman" pitchFamily="18" charset="0"/>
                        <a:ea typeface="Times New Roman"/>
                        <a:cs typeface="Times New Roman" pitchFamily="18" charset="0"/>
                      </a:endParaRPr>
                    </a:p>
                  </a:txBody>
                  <a:tcPr marL="68580" marR="68580" marT="0" marB="0"/>
                </a:tc>
              </a:tr>
              <a:tr h="401152">
                <a:tc gridSpan="3">
                  <a:txBody>
                    <a:bodyPr/>
                    <a:lstStyle/>
                    <a:p>
                      <a:r>
                        <a:rPr kumimoji="0" lang="kk-KZ" sz="1200" kern="1200" dirty="0" smtClean="0">
                          <a:solidFill>
                            <a:schemeClr val="dk1"/>
                          </a:solidFill>
                          <a:latin typeface="Times New Roman" pitchFamily="18" charset="0"/>
                          <a:ea typeface="+mn-ea"/>
                          <a:cs typeface="Times New Roman" pitchFamily="18" charset="0"/>
                        </a:rPr>
                        <a:t>Барлығы:                                                                                                                                                                         1881.9</a:t>
                      </a:r>
                      <a:endParaRPr lang="ru-RU" sz="1200" dirty="0">
                        <a:latin typeface="Times New Roman" pitchFamily="18" charset="0"/>
                        <a:cs typeface="Times New Roman" pitchFamily="18" charset="0"/>
                      </a:endParaRPr>
                    </a:p>
                  </a:txBody>
                  <a:tcPr/>
                </a:tc>
                <a:tc hMerge="1">
                  <a:txBody>
                    <a:bodyPr/>
                    <a:lstStyle/>
                    <a:p>
                      <a:endParaRPr lang="ru-RU" dirty="0"/>
                    </a:p>
                  </a:txBody>
                  <a:tcPr/>
                </a:tc>
                <a:tc hMerge="1">
                  <a:txBody>
                    <a:bodyPr/>
                    <a:lstStyle/>
                    <a:p>
                      <a:endParaRPr lang="ru-RU" dirty="0"/>
                    </a:p>
                  </a:txBody>
                  <a:tcPr/>
                </a:tc>
              </a:tr>
              <a:tr h="645690">
                <a:tc>
                  <a:txBody>
                    <a:bodyPr/>
                    <a:lstStyle/>
                    <a:p>
                      <a:pPr algn="ctr">
                        <a:lnSpc>
                          <a:spcPts val="1130"/>
                        </a:lnSpc>
                        <a:spcBef>
                          <a:spcPts val="95"/>
                        </a:spcBef>
                        <a:spcAft>
                          <a:spcPts val="0"/>
                        </a:spcAft>
                      </a:pPr>
                      <a:r>
                        <a:rPr lang="kk-KZ" sz="1200">
                          <a:latin typeface="Times New Roman" pitchFamily="18" charset="0"/>
                          <a:ea typeface="SimSun"/>
                          <a:cs typeface="Times New Roman" pitchFamily="18" charset="0"/>
                        </a:rPr>
                        <a:t>14</a:t>
                      </a:r>
                      <a:endParaRPr lang="ru-RU" sz="120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a:latin typeface="Times New Roman" pitchFamily="18" charset="0"/>
                          <a:ea typeface="SimSun"/>
                          <a:cs typeface="Times New Roman" pitchFamily="18" charset="0"/>
                        </a:rPr>
                        <a:t>16</a:t>
                      </a:r>
                      <a:endParaRPr lang="ru-RU" sz="120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a:latin typeface="Times New Roman" pitchFamily="18" charset="0"/>
                          <a:ea typeface="SimSun"/>
                          <a:cs typeface="Times New Roman" pitchFamily="18" charset="0"/>
                        </a:rPr>
                        <a:t>17</a:t>
                      </a:r>
                      <a:endParaRPr lang="ru-RU" sz="120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a:latin typeface="Times New Roman" pitchFamily="18" charset="0"/>
                          <a:ea typeface="SimSun"/>
                          <a:cs typeface="Times New Roman" pitchFamily="18" charset="0"/>
                        </a:rPr>
                        <a:t>21</a:t>
                      </a:r>
                      <a:endParaRPr lang="ru-RU" sz="1200">
                        <a:latin typeface="Times New Roman" pitchFamily="18" charset="0"/>
                        <a:ea typeface="Times New Roman"/>
                        <a:cs typeface="Times New Roman" pitchFamily="18" charset="0"/>
                      </a:endParaRPr>
                    </a:p>
                  </a:txBody>
                  <a:tcPr marL="68580" marR="68580" marT="0" marB="0"/>
                </a:tc>
                <a:tc>
                  <a:txBody>
                    <a:bodyPr/>
                    <a:lstStyle/>
                    <a:p>
                      <a:pPr algn="ctr">
                        <a:lnSpc>
                          <a:spcPts val="1130"/>
                        </a:lnSpc>
                        <a:spcBef>
                          <a:spcPts val="95"/>
                        </a:spcBef>
                        <a:spcAft>
                          <a:spcPts val="0"/>
                        </a:spcAft>
                      </a:pPr>
                      <a:r>
                        <a:rPr lang="kk-KZ" sz="1200">
                          <a:latin typeface="Times New Roman" pitchFamily="18" charset="0"/>
                          <a:ea typeface="SimSun"/>
                          <a:cs typeface="Times New Roman" pitchFamily="18" charset="0"/>
                        </a:rPr>
                        <a:t>Шабындық</a:t>
                      </a:r>
                      <a:endParaRPr lang="ru-RU" sz="120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a:latin typeface="Times New Roman" pitchFamily="18" charset="0"/>
                          <a:ea typeface="SimSun"/>
                          <a:cs typeface="Times New Roman" pitchFamily="18" charset="0"/>
                        </a:rPr>
                        <a:t>Шабындық</a:t>
                      </a:r>
                      <a:endParaRPr lang="ru-RU" sz="120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a:latin typeface="Times New Roman" pitchFamily="18" charset="0"/>
                          <a:ea typeface="SimSun"/>
                          <a:cs typeface="Times New Roman" pitchFamily="18" charset="0"/>
                        </a:rPr>
                        <a:t>Шабындық</a:t>
                      </a:r>
                      <a:endParaRPr lang="ru-RU" sz="120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a:latin typeface="Times New Roman" pitchFamily="18" charset="0"/>
                          <a:ea typeface="SimSun"/>
                          <a:cs typeface="Times New Roman" pitchFamily="18" charset="0"/>
                        </a:rPr>
                        <a:t>шабындық</a:t>
                      </a:r>
                      <a:endParaRPr lang="ru-RU" sz="1200">
                        <a:latin typeface="Times New Roman" pitchFamily="18" charset="0"/>
                        <a:ea typeface="Times New Roman"/>
                        <a:cs typeface="Times New Roman" pitchFamily="18" charset="0"/>
                      </a:endParaRPr>
                    </a:p>
                  </a:txBody>
                  <a:tcPr marL="68580" marR="68580" marT="0" marB="0"/>
                </a:tc>
                <a:tc>
                  <a:txBody>
                    <a:bodyPr/>
                    <a:lstStyle/>
                    <a:p>
                      <a:pPr algn="ctr">
                        <a:lnSpc>
                          <a:spcPts val="1130"/>
                        </a:lnSpc>
                        <a:spcBef>
                          <a:spcPts val="95"/>
                        </a:spcBef>
                        <a:spcAft>
                          <a:spcPts val="0"/>
                        </a:spcAft>
                      </a:pPr>
                      <a:r>
                        <a:rPr lang="kk-KZ" sz="1200" dirty="0">
                          <a:latin typeface="Times New Roman" pitchFamily="18" charset="0"/>
                          <a:ea typeface="SimSun"/>
                          <a:cs typeface="Times New Roman" pitchFamily="18" charset="0"/>
                        </a:rPr>
                        <a:t>230.0</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45.7</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167.2</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68.4</a:t>
                      </a:r>
                      <a:endParaRPr lang="ru-RU" sz="1200" dirty="0">
                        <a:latin typeface="Times New Roman" pitchFamily="18" charset="0"/>
                        <a:ea typeface="Times New Roman"/>
                        <a:cs typeface="Times New Roman" pitchFamily="18" charset="0"/>
                      </a:endParaRPr>
                    </a:p>
                  </a:txBody>
                  <a:tcPr marL="68580" marR="68580" marT="0" marB="0"/>
                </a:tc>
              </a:tr>
              <a:tr h="401152">
                <a:tc gridSpan="3">
                  <a:txBody>
                    <a:bodyPr/>
                    <a:lstStyle/>
                    <a:p>
                      <a:r>
                        <a:rPr kumimoji="0" lang="kk-KZ" sz="1200" kern="1200" dirty="0" smtClean="0">
                          <a:solidFill>
                            <a:schemeClr val="dk1"/>
                          </a:solidFill>
                          <a:latin typeface="Times New Roman" pitchFamily="18" charset="0"/>
                          <a:ea typeface="+mn-ea"/>
                          <a:cs typeface="Times New Roman" pitchFamily="18" charset="0"/>
                        </a:rPr>
                        <a:t>Барлығы:                                                                                                                                                                             511.3</a:t>
                      </a:r>
                      <a:endParaRPr lang="ru-RU" sz="1200" dirty="0">
                        <a:latin typeface="Times New Roman" pitchFamily="18" charset="0"/>
                        <a:cs typeface="Times New Roman" pitchFamily="18" charset="0"/>
                      </a:endParaRPr>
                    </a:p>
                  </a:txBody>
                  <a:tcPr/>
                </a:tc>
                <a:tc hMerge="1">
                  <a:txBody>
                    <a:bodyPr/>
                    <a:lstStyle/>
                    <a:p>
                      <a:endParaRPr lang="ru-RU" dirty="0"/>
                    </a:p>
                  </a:txBody>
                  <a:tcPr/>
                </a:tc>
                <a:tc hMerge="1">
                  <a:txBody>
                    <a:bodyPr/>
                    <a:lstStyle/>
                    <a:p>
                      <a:endParaRPr lang="ru-RU" dirty="0"/>
                    </a:p>
                  </a:txBody>
                  <a:tcPr/>
                </a:tc>
              </a:tr>
              <a:tr h="1305117">
                <a:tc>
                  <a:txBody>
                    <a:bodyPr/>
                    <a:lstStyle/>
                    <a:p>
                      <a:pPr algn="ctr">
                        <a:lnSpc>
                          <a:spcPts val="1130"/>
                        </a:lnSpc>
                        <a:spcBef>
                          <a:spcPts val="95"/>
                        </a:spcBef>
                        <a:spcAft>
                          <a:spcPts val="0"/>
                        </a:spcAft>
                      </a:pPr>
                      <a:r>
                        <a:rPr lang="kk-KZ" sz="1200">
                          <a:latin typeface="Times New Roman" pitchFamily="18" charset="0"/>
                          <a:ea typeface="SimSun"/>
                          <a:cs typeface="Times New Roman" pitchFamily="18" charset="0"/>
                        </a:rPr>
                        <a:t>11</a:t>
                      </a:r>
                      <a:endParaRPr lang="ru-RU" sz="120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a:latin typeface="Times New Roman" pitchFamily="18" charset="0"/>
                          <a:ea typeface="SimSun"/>
                          <a:cs typeface="Times New Roman" pitchFamily="18" charset="0"/>
                        </a:rPr>
                        <a:t>12</a:t>
                      </a:r>
                      <a:endParaRPr lang="ru-RU" sz="120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a:latin typeface="Times New Roman" pitchFamily="18" charset="0"/>
                          <a:ea typeface="SimSun"/>
                          <a:cs typeface="Times New Roman" pitchFamily="18" charset="0"/>
                        </a:rPr>
                        <a:t>13</a:t>
                      </a:r>
                      <a:endParaRPr lang="ru-RU" sz="120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a:latin typeface="Times New Roman" pitchFamily="18" charset="0"/>
                          <a:ea typeface="SimSun"/>
                          <a:cs typeface="Times New Roman" pitchFamily="18" charset="0"/>
                        </a:rPr>
                        <a:t>15</a:t>
                      </a:r>
                      <a:endParaRPr lang="ru-RU" sz="120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a:latin typeface="Times New Roman" pitchFamily="18" charset="0"/>
                          <a:ea typeface="SimSun"/>
                          <a:cs typeface="Times New Roman" pitchFamily="18" charset="0"/>
                        </a:rPr>
                        <a:t>18</a:t>
                      </a:r>
                      <a:endParaRPr lang="ru-RU" sz="120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a:latin typeface="Times New Roman" pitchFamily="18" charset="0"/>
                          <a:ea typeface="SimSun"/>
                          <a:cs typeface="Times New Roman" pitchFamily="18" charset="0"/>
                        </a:rPr>
                        <a:t>19</a:t>
                      </a:r>
                      <a:endParaRPr lang="ru-RU" sz="120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a:latin typeface="Times New Roman" pitchFamily="18" charset="0"/>
                          <a:ea typeface="SimSun"/>
                          <a:cs typeface="Times New Roman" pitchFamily="18" charset="0"/>
                        </a:rPr>
                        <a:t>20</a:t>
                      </a:r>
                      <a:endParaRPr lang="ru-RU" sz="120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a:latin typeface="Times New Roman" pitchFamily="18" charset="0"/>
                          <a:ea typeface="SimSun"/>
                          <a:cs typeface="Times New Roman" pitchFamily="18" charset="0"/>
                        </a:rPr>
                        <a:t>22</a:t>
                      </a:r>
                      <a:endParaRPr lang="ru-RU" sz="1200">
                        <a:latin typeface="Times New Roman" pitchFamily="18" charset="0"/>
                        <a:ea typeface="Times New Roman"/>
                        <a:cs typeface="Times New Roman" pitchFamily="18" charset="0"/>
                      </a:endParaRPr>
                    </a:p>
                  </a:txBody>
                  <a:tcPr marL="68580" marR="68580" marT="0" marB="0"/>
                </a:tc>
                <a:tc>
                  <a:txBody>
                    <a:bodyPr/>
                    <a:lstStyle/>
                    <a:p>
                      <a:pPr algn="ctr">
                        <a:lnSpc>
                          <a:spcPts val="1130"/>
                        </a:lnSpc>
                        <a:spcBef>
                          <a:spcPts val="95"/>
                        </a:spcBef>
                        <a:spcAft>
                          <a:spcPts val="0"/>
                        </a:spcAft>
                      </a:pPr>
                      <a:r>
                        <a:rPr lang="kk-KZ" sz="1200" dirty="0">
                          <a:latin typeface="Times New Roman" pitchFamily="18" charset="0"/>
                          <a:ea typeface="SimSun"/>
                          <a:cs typeface="Times New Roman" pitchFamily="18" charset="0"/>
                        </a:rPr>
                        <a:t>Жайылым</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Жайылым</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Жайылым жақсартылған</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Жайылым</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Жайылым</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Жайылым</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Жайылым жақсартылған</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жайылым</a:t>
                      </a:r>
                      <a:endParaRPr lang="ru-RU" sz="1200" dirty="0">
                        <a:latin typeface="Times New Roman" pitchFamily="18" charset="0"/>
                        <a:ea typeface="Times New Roman"/>
                        <a:cs typeface="Times New Roman" pitchFamily="18" charset="0"/>
                      </a:endParaRPr>
                    </a:p>
                  </a:txBody>
                  <a:tcPr marL="68580" marR="68580" marT="0" marB="0"/>
                </a:tc>
                <a:tc>
                  <a:txBody>
                    <a:bodyPr/>
                    <a:lstStyle/>
                    <a:p>
                      <a:pPr algn="ctr">
                        <a:lnSpc>
                          <a:spcPts val="1130"/>
                        </a:lnSpc>
                        <a:spcBef>
                          <a:spcPts val="95"/>
                        </a:spcBef>
                        <a:spcAft>
                          <a:spcPts val="0"/>
                        </a:spcAft>
                      </a:pPr>
                      <a:r>
                        <a:rPr lang="kk-KZ" sz="1200" dirty="0">
                          <a:latin typeface="Times New Roman" pitchFamily="18" charset="0"/>
                          <a:ea typeface="SimSun"/>
                          <a:cs typeface="Times New Roman" pitchFamily="18" charset="0"/>
                        </a:rPr>
                        <a:t>55.2</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637.0</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257.0</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405.2</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123.4</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168.0</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77.5</a:t>
                      </a:r>
                      <a:endParaRPr lang="ru-RU" sz="1200" dirty="0">
                        <a:latin typeface="Times New Roman" pitchFamily="18" charset="0"/>
                        <a:ea typeface="Times New Roman"/>
                        <a:cs typeface="Times New Roman" pitchFamily="18" charset="0"/>
                      </a:endParaRPr>
                    </a:p>
                    <a:p>
                      <a:pPr algn="ctr">
                        <a:lnSpc>
                          <a:spcPts val="1130"/>
                        </a:lnSpc>
                        <a:spcBef>
                          <a:spcPts val="95"/>
                        </a:spcBef>
                        <a:spcAft>
                          <a:spcPts val="0"/>
                        </a:spcAft>
                      </a:pPr>
                      <a:r>
                        <a:rPr lang="kk-KZ" sz="1200" dirty="0">
                          <a:latin typeface="Times New Roman" pitchFamily="18" charset="0"/>
                          <a:ea typeface="SimSun"/>
                          <a:cs typeface="Times New Roman" pitchFamily="18" charset="0"/>
                        </a:rPr>
                        <a:t>106.9</a:t>
                      </a:r>
                      <a:endParaRPr lang="ru-RU" sz="1200" dirty="0">
                        <a:latin typeface="Times New Roman" pitchFamily="18" charset="0"/>
                        <a:ea typeface="Times New Roman"/>
                        <a:cs typeface="Times New Roman" pitchFamily="18" charset="0"/>
                      </a:endParaRPr>
                    </a:p>
                  </a:txBody>
                  <a:tcPr marL="68580" marR="68580" marT="0" marB="0"/>
                </a:tc>
              </a:tr>
              <a:tr h="401152">
                <a:tc gridSpan="3">
                  <a:txBody>
                    <a:bodyPr/>
                    <a:lstStyle/>
                    <a:p>
                      <a:r>
                        <a:rPr kumimoji="0" lang="kk-KZ" sz="1200" kern="1200" dirty="0" smtClean="0">
                          <a:solidFill>
                            <a:schemeClr val="dk1"/>
                          </a:solidFill>
                          <a:latin typeface="Times New Roman" pitchFamily="18" charset="0"/>
                          <a:ea typeface="+mn-ea"/>
                          <a:cs typeface="Times New Roman" pitchFamily="18" charset="0"/>
                        </a:rPr>
                        <a:t>Барлығы:                                                                                                                                                                          1830.2</a:t>
                      </a:r>
                      <a:endParaRPr lang="ru-RU" sz="1200" dirty="0">
                        <a:latin typeface="Times New Roman" pitchFamily="18" charset="0"/>
                        <a:cs typeface="Times New Roman" pitchFamily="18" charset="0"/>
                      </a:endParaRPr>
                    </a:p>
                  </a:txBody>
                  <a:tcPr/>
                </a:tc>
                <a:tc hMerge="1">
                  <a:txBody>
                    <a:bodyPr/>
                    <a:lstStyle/>
                    <a:p>
                      <a:endParaRPr lang="ru-RU" dirty="0"/>
                    </a:p>
                  </a:txBody>
                  <a:tcPr/>
                </a:tc>
                <a:tc hMerge="1">
                  <a:txBody>
                    <a:bodyPr/>
                    <a:lstStyle/>
                    <a:p>
                      <a:endParaRPr lang="ru-RU" dirty="0"/>
                    </a:p>
                  </a:txBody>
                  <a:tcPr/>
                </a:tc>
              </a:tr>
              <a:tr h="467095">
                <a:tc>
                  <a:txBody>
                    <a:bodyPr/>
                    <a:lstStyle/>
                    <a:p>
                      <a:pPr algn="ctr">
                        <a:lnSpc>
                          <a:spcPts val="1130"/>
                        </a:lnSpc>
                        <a:spcBef>
                          <a:spcPts val="95"/>
                        </a:spcBef>
                        <a:spcAft>
                          <a:spcPts val="0"/>
                        </a:spcAft>
                      </a:pPr>
                      <a:endParaRPr lang="kk-KZ" sz="1200" dirty="0" smtClean="0">
                        <a:latin typeface="Times New Roman" pitchFamily="18" charset="0"/>
                        <a:ea typeface="SimSun"/>
                        <a:cs typeface="Times New Roman" pitchFamily="18" charset="0"/>
                      </a:endParaRPr>
                    </a:p>
                    <a:p>
                      <a:pPr algn="ctr">
                        <a:lnSpc>
                          <a:spcPts val="1130"/>
                        </a:lnSpc>
                        <a:spcBef>
                          <a:spcPts val="95"/>
                        </a:spcBef>
                        <a:spcAft>
                          <a:spcPts val="0"/>
                        </a:spcAft>
                      </a:pPr>
                      <a:endParaRPr lang="kk-KZ" sz="1200" dirty="0" smtClean="0">
                        <a:latin typeface="Times New Roman" pitchFamily="18" charset="0"/>
                        <a:ea typeface="SimSun"/>
                        <a:cs typeface="Times New Roman" pitchFamily="18" charset="0"/>
                      </a:endParaRPr>
                    </a:p>
                    <a:p>
                      <a:pPr algn="ctr">
                        <a:lnSpc>
                          <a:spcPts val="1130"/>
                        </a:lnSpc>
                        <a:spcBef>
                          <a:spcPts val="95"/>
                        </a:spcBef>
                        <a:spcAft>
                          <a:spcPts val="0"/>
                        </a:spcAft>
                      </a:pPr>
                      <a:r>
                        <a:rPr kumimoji="0" lang="kk-KZ" sz="1200" kern="1200" dirty="0" smtClean="0">
                          <a:solidFill>
                            <a:schemeClr val="dk1"/>
                          </a:solidFill>
                          <a:latin typeface="Times New Roman" pitchFamily="18" charset="0"/>
                          <a:ea typeface="+mn-ea"/>
                          <a:cs typeface="Times New Roman" pitchFamily="18" charset="0"/>
                        </a:rPr>
                        <a:t>Барлық алқаптар: </a:t>
                      </a:r>
                      <a:endParaRPr lang="kk-KZ" sz="1200" dirty="0">
                        <a:latin typeface="Times New Roman" pitchFamily="18" charset="0"/>
                        <a:ea typeface="SimSun"/>
                        <a:cs typeface="Times New Roman" pitchFamily="18" charset="0"/>
                      </a:endParaRPr>
                    </a:p>
                  </a:txBody>
                  <a:tcPr marL="68580" marR="68580" marT="0" marB="0"/>
                </a:tc>
                <a:tc>
                  <a:txBody>
                    <a:bodyPr/>
                    <a:lstStyle/>
                    <a:p>
                      <a:pPr algn="ctr">
                        <a:lnSpc>
                          <a:spcPts val="1130"/>
                        </a:lnSpc>
                        <a:spcBef>
                          <a:spcPts val="95"/>
                        </a:spcBef>
                        <a:spcAft>
                          <a:spcPts val="0"/>
                        </a:spcAft>
                      </a:pPr>
                      <a:r>
                        <a:rPr lang="kk-KZ" sz="1200" smtClean="0">
                          <a:latin typeface="Times New Roman" pitchFamily="18" charset="0"/>
                          <a:ea typeface="SimSun"/>
                          <a:cs typeface="Times New Roman" pitchFamily="18" charset="0"/>
                        </a:rPr>
                        <a:t>жолдар</a:t>
                      </a:r>
                      <a:endParaRPr lang="ru-RU" sz="1200" dirty="0">
                        <a:latin typeface="Times New Roman" pitchFamily="18" charset="0"/>
                        <a:ea typeface="Times New Roman"/>
                        <a:cs typeface="Times New Roman" pitchFamily="18" charset="0"/>
                      </a:endParaRPr>
                    </a:p>
                  </a:txBody>
                  <a:tcPr marL="68580" marR="68580" marT="0" marB="0"/>
                </a:tc>
                <a:tc>
                  <a:txBody>
                    <a:bodyPr/>
                    <a:lstStyle/>
                    <a:p>
                      <a:pPr algn="ctr">
                        <a:lnSpc>
                          <a:spcPts val="1130"/>
                        </a:lnSpc>
                        <a:spcBef>
                          <a:spcPts val="95"/>
                        </a:spcBef>
                        <a:spcAft>
                          <a:spcPts val="0"/>
                        </a:spcAft>
                      </a:pPr>
                      <a:r>
                        <a:rPr lang="kk-KZ" sz="1200" dirty="0" smtClean="0">
                          <a:latin typeface="Times New Roman" pitchFamily="18" charset="0"/>
                          <a:ea typeface="SimSun"/>
                          <a:cs typeface="Times New Roman" pitchFamily="18" charset="0"/>
                        </a:rPr>
                        <a:t>3.1</a:t>
                      </a:r>
                    </a:p>
                    <a:p>
                      <a:pPr algn="ctr">
                        <a:lnSpc>
                          <a:spcPts val="1130"/>
                        </a:lnSpc>
                        <a:spcBef>
                          <a:spcPts val="95"/>
                        </a:spcBef>
                        <a:spcAft>
                          <a:spcPts val="0"/>
                        </a:spcAft>
                      </a:pPr>
                      <a:endParaRPr kumimoji="0" lang="kk-KZ" sz="1200" kern="1200" dirty="0" smtClean="0">
                        <a:solidFill>
                          <a:schemeClr val="dk1"/>
                        </a:solidFill>
                        <a:latin typeface="Times New Roman" pitchFamily="18" charset="0"/>
                        <a:ea typeface="+mn-ea"/>
                        <a:cs typeface="Times New Roman" pitchFamily="18" charset="0"/>
                      </a:endParaRPr>
                    </a:p>
                    <a:p>
                      <a:pPr algn="ctr">
                        <a:lnSpc>
                          <a:spcPts val="1130"/>
                        </a:lnSpc>
                        <a:spcBef>
                          <a:spcPts val="95"/>
                        </a:spcBef>
                        <a:spcAft>
                          <a:spcPts val="0"/>
                        </a:spcAft>
                      </a:pPr>
                      <a:r>
                        <a:rPr kumimoji="0" lang="kk-KZ" sz="1200" kern="1200" dirty="0" smtClean="0">
                          <a:solidFill>
                            <a:schemeClr val="dk1"/>
                          </a:solidFill>
                          <a:latin typeface="Times New Roman" pitchFamily="18" charset="0"/>
                          <a:ea typeface="+mn-ea"/>
                          <a:cs typeface="Times New Roman" pitchFamily="18" charset="0"/>
                        </a:rPr>
                        <a:t>4226.5</a:t>
                      </a:r>
                      <a:endParaRPr lang="ru-RU" sz="1200" dirty="0">
                        <a:latin typeface="Times New Roman" pitchFamily="18" charset="0"/>
                        <a:ea typeface="Times New Roman"/>
                        <a:cs typeface="Times New Roman" pitchFamily="18" charset="0"/>
                      </a:endParaRPr>
                    </a:p>
                  </a:txBody>
                  <a:tcPr marL="68580" marR="68580" marT="0" marB="0"/>
                </a:tc>
              </a:tr>
            </a:tbl>
          </a:graphicData>
        </a:graphic>
      </p:graphicFrame>
      <p:sp>
        <p:nvSpPr>
          <p:cNvPr id="3" name="Заголовок 2"/>
          <p:cNvSpPr>
            <a:spLocks noGrp="1"/>
          </p:cNvSpPr>
          <p:nvPr>
            <p:ph type="title"/>
          </p:nvPr>
        </p:nvSpPr>
        <p:spPr>
          <a:xfrm>
            <a:off x="357158" y="0"/>
            <a:ext cx="8572560" cy="785794"/>
          </a:xfrm>
        </p:spPr>
        <p:txBody>
          <a:bodyPr>
            <a:normAutofit/>
          </a:bodyPr>
          <a:lstStyle/>
          <a:p>
            <a:r>
              <a:rPr lang="kk-KZ" sz="1800" dirty="0" smtClean="0">
                <a:solidFill>
                  <a:schemeClr val="tx1"/>
                </a:solidFill>
                <a:effectLst/>
                <a:latin typeface="Times New Roman" pitchFamily="18" charset="0"/>
                <a:cs typeface="Times New Roman" pitchFamily="18" charset="0"/>
              </a:rPr>
              <a:t>Кесте 1. Ауыл шаруашылық қажеттілігі  үшін  алынатын жерлердің аудандары мен алқаптар құрамын анықтау</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857230"/>
          <a:ext cx="8229600" cy="5515527"/>
        </p:xfrm>
        <a:graphic>
          <a:graphicData uri="http://schemas.openxmlformats.org/drawingml/2006/table">
            <a:tbl>
              <a:tblPr firstRow="1" bandRow="1">
                <a:tableStyleId>{5C22544A-7EE6-4342-B048-85BDC9FD1C3A}</a:tableStyleId>
              </a:tblPr>
              <a:tblGrid>
                <a:gridCol w="1114404"/>
                <a:gridCol w="942996"/>
                <a:gridCol w="1028700"/>
                <a:gridCol w="1028700"/>
                <a:gridCol w="1028700"/>
                <a:gridCol w="1028700"/>
                <a:gridCol w="1028700"/>
                <a:gridCol w="1028700"/>
              </a:tblGrid>
              <a:tr h="567352">
                <a:tc rowSpan="3">
                  <a:txBody>
                    <a:bodyPr/>
                    <a:lstStyle/>
                    <a:p>
                      <a:pPr algn="ctr">
                        <a:lnSpc>
                          <a:spcPts val="1130"/>
                        </a:lnSpc>
                        <a:spcBef>
                          <a:spcPts val="95"/>
                        </a:spcBef>
                        <a:spcAft>
                          <a:spcPts val="0"/>
                        </a:spcAft>
                      </a:pPr>
                      <a:endParaRPr lang="kk-KZ" sz="1800" dirty="0">
                        <a:solidFill>
                          <a:schemeClr val="tx1"/>
                        </a:solidFill>
                        <a:latin typeface="Times New Roman" pitchFamily="18" charset="0"/>
                        <a:ea typeface="SimSun"/>
                        <a:cs typeface="Times New Roman" pitchFamily="18" charset="0"/>
                      </a:endParaRPr>
                    </a:p>
                  </a:txBody>
                  <a:tcPr marL="68580" marR="68580" marT="0" marB="0"/>
                </a:tc>
                <a:tc rowSpan="3">
                  <a:txBody>
                    <a:bodyPr/>
                    <a:lstStyle/>
                    <a:p>
                      <a:pPr algn="ctr">
                        <a:lnSpc>
                          <a:spcPts val="1130"/>
                        </a:lnSpc>
                        <a:spcBef>
                          <a:spcPts val="95"/>
                        </a:spcBef>
                        <a:spcAft>
                          <a:spcPts val="0"/>
                        </a:spcAft>
                      </a:pPr>
                      <a:endParaRPr lang="kk-KZ" sz="1800" dirty="0" smtClean="0">
                        <a:solidFill>
                          <a:schemeClr val="tx1"/>
                        </a:solidFill>
                        <a:latin typeface="Times New Roman" pitchFamily="18" charset="0"/>
                        <a:ea typeface="SimSun"/>
                        <a:cs typeface="Times New Roman" pitchFamily="18" charset="0"/>
                      </a:endParaRPr>
                    </a:p>
                    <a:p>
                      <a:pPr algn="ctr">
                        <a:lnSpc>
                          <a:spcPts val="1130"/>
                        </a:lnSpc>
                        <a:spcBef>
                          <a:spcPts val="95"/>
                        </a:spcBef>
                        <a:spcAft>
                          <a:spcPts val="0"/>
                        </a:spcAft>
                      </a:pPr>
                      <a:r>
                        <a:rPr lang="kk-KZ" sz="1800" dirty="0" smtClean="0">
                          <a:solidFill>
                            <a:schemeClr val="tx1"/>
                          </a:solidFill>
                          <a:latin typeface="Times New Roman" pitchFamily="18" charset="0"/>
                          <a:ea typeface="SimSun"/>
                          <a:cs typeface="Times New Roman" pitchFamily="18" charset="0"/>
                        </a:rPr>
                        <a:t>Жалпы </a:t>
                      </a:r>
                      <a:r>
                        <a:rPr lang="kk-KZ" sz="1800" dirty="0">
                          <a:solidFill>
                            <a:schemeClr val="tx1"/>
                          </a:solidFill>
                          <a:latin typeface="Times New Roman" pitchFamily="18" charset="0"/>
                          <a:ea typeface="SimSun"/>
                          <a:cs typeface="Times New Roman" pitchFamily="18" charset="0"/>
                        </a:rPr>
                        <a:t>ауданы,га</a:t>
                      </a:r>
                      <a:endParaRPr lang="ru-RU" sz="1800" dirty="0">
                        <a:solidFill>
                          <a:schemeClr val="tx1"/>
                        </a:solidFill>
                        <a:latin typeface="Times New Roman" pitchFamily="18" charset="0"/>
                        <a:ea typeface="Times New Roman"/>
                        <a:cs typeface="Times New Roman" pitchFamily="18" charset="0"/>
                      </a:endParaRPr>
                    </a:p>
                  </a:txBody>
                  <a:tcPr marL="68580" marR="68580" marT="0" marB="0"/>
                </a:tc>
                <a:tc gridSpan="6">
                  <a:txBody>
                    <a:bodyPr/>
                    <a:lstStyle/>
                    <a:p>
                      <a:r>
                        <a:rPr kumimoji="0" lang="kk-KZ" sz="1800" b="1" kern="1200" dirty="0" smtClean="0">
                          <a:solidFill>
                            <a:schemeClr val="tx1"/>
                          </a:solidFill>
                          <a:latin typeface="Times New Roman" pitchFamily="18" charset="0"/>
                          <a:ea typeface="+mn-ea"/>
                          <a:cs typeface="Times New Roman" pitchFamily="18" charset="0"/>
                        </a:rPr>
                        <a:t>Соның ішінде</a:t>
                      </a:r>
                      <a:endParaRPr lang="ru-RU" sz="1800" dirty="0">
                        <a:solidFill>
                          <a:schemeClr val="tx1"/>
                        </a:solidFill>
                        <a:latin typeface="Times New Roman" pitchFamily="18" charset="0"/>
                        <a:cs typeface="Times New Roman" pitchFamily="18" charset="0"/>
                      </a:endParaRPr>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r h="567352">
                <a:tc vMerge="1">
                  <a:txBody>
                    <a:bodyPr/>
                    <a:lstStyle/>
                    <a:p>
                      <a:endParaRPr lang="ru-RU" dirty="0"/>
                    </a:p>
                  </a:txBody>
                  <a:tcPr/>
                </a:tc>
                <a:tc vMerge="1">
                  <a:txBody>
                    <a:bodyPr/>
                    <a:lstStyle/>
                    <a:p>
                      <a:endParaRPr lang="ru-RU" dirty="0"/>
                    </a:p>
                  </a:txBody>
                  <a:tcPr/>
                </a:tc>
                <a:tc rowSpan="2">
                  <a:txBody>
                    <a:bodyPr/>
                    <a:lstStyle/>
                    <a:p>
                      <a:pPr algn="ctr">
                        <a:lnSpc>
                          <a:spcPts val="1130"/>
                        </a:lnSpc>
                        <a:spcBef>
                          <a:spcPts val="95"/>
                        </a:spcBef>
                        <a:spcAft>
                          <a:spcPts val="0"/>
                        </a:spcAft>
                      </a:pPr>
                      <a:endParaRPr lang="kk-KZ" sz="1800" b="1" dirty="0" smtClean="0">
                        <a:solidFill>
                          <a:schemeClr val="tx1"/>
                        </a:solidFill>
                        <a:latin typeface="Times New Roman" pitchFamily="18" charset="0"/>
                        <a:ea typeface="SimSun"/>
                        <a:cs typeface="Times New Roman" pitchFamily="18" charset="0"/>
                      </a:endParaRPr>
                    </a:p>
                    <a:p>
                      <a:pPr algn="ctr">
                        <a:lnSpc>
                          <a:spcPts val="1130"/>
                        </a:lnSpc>
                        <a:spcBef>
                          <a:spcPts val="95"/>
                        </a:spcBef>
                        <a:spcAft>
                          <a:spcPts val="0"/>
                        </a:spcAft>
                      </a:pPr>
                      <a:r>
                        <a:rPr lang="kk-KZ" sz="1800" b="1" dirty="0" smtClean="0">
                          <a:solidFill>
                            <a:schemeClr val="tx1"/>
                          </a:solidFill>
                          <a:latin typeface="Times New Roman" pitchFamily="18" charset="0"/>
                          <a:ea typeface="SimSun"/>
                          <a:cs typeface="Times New Roman" pitchFamily="18" charset="0"/>
                        </a:rPr>
                        <a:t>егістік</a:t>
                      </a:r>
                      <a:endParaRPr lang="ru-RU" sz="1800" b="1" dirty="0">
                        <a:solidFill>
                          <a:schemeClr val="tx1"/>
                        </a:solidFill>
                        <a:latin typeface="Times New Roman" pitchFamily="18" charset="0"/>
                        <a:ea typeface="Times New Roman"/>
                        <a:cs typeface="Times New Roman" pitchFamily="18" charset="0"/>
                      </a:endParaRPr>
                    </a:p>
                  </a:txBody>
                  <a:tcPr marL="68580" marR="68580" marT="0" marB="0"/>
                </a:tc>
                <a:tc rowSpan="2">
                  <a:txBody>
                    <a:bodyPr/>
                    <a:lstStyle/>
                    <a:p>
                      <a:pPr algn="ctr">
                        <a:lnSpc>
                          <a:spcPts val="1130"/>
                        </a:lnSpc>
                        <a:spcBef>
                          <a:spcPts val="95"/>
                        </a:spcBef>
                        <a:spcAft>
                          <a:spcPts val="0"/>
                        </a:spcAft>
                      </a:pPr>
                      <a:endParaRPr lang="kk-KZ" sz="1800" b="1" dirty="0" smtClean="0">
                        <a:solidFill>
                          <a:schemeClr val="tx1"/>
                        </a:solidFill>
                        <a:latin typeface="Times New Roman" pitchFamily="18" charset="0"/>
                        <a:ea typeface="SimSun"/>
                        <a:cs typeface="Times New Roman" pitchFamily="18" charset="0"/>
                      </a:endParaRPr>
                    </a:p>
                    <a:p>
                      <a:pPr algn="ctr">
                        <a:lnSpc>
                          <a:spcPts val="1130"/>
                        </a:lnSpc>
                        <a:spcBef>
                          <a:spcPts val="95"/>
                        </a:spcBef>
                        <a:spcAft>
                          <a:spcPts val="0"/>
                        </a:spcAft>
                      </a:pPr>
                      <a:r>
                        <a:rPr lang="kk-KZ" sz="1800" b="1" dirty="0" smtClean="0">
                          <a:solidFill>
                            <a:schemeClr val="tx1"/>
                          </a:solidFill>
                          <a:latin typeface="Times New Roman" pitchFamily="18" charset="0"/>
                          <a:ea typeface="SimSun"/>
                          <a:cs typeface="Times New Roman" pitchFamily="18" charset="0"/>
                        </a:rPr>
                        <a:t>шабындық</a:t>
                      </a:r>
                      <a:endParaRPr lang="ru-RU" sz="1800" b="1" dirty="0">
                        <a:solidFill>
                          <a:schemeClr val="tx1"/>
                        </a:solidFill>
                        <a:latin typeface="Times New Roman" pitchFamily="18" charset="0"/>
                        <a:ea typeface="Times New Roman"/>
                        <a:cs typeface="Times New Roman" pitchFamily="18" charset="0"/>
                      </a:endParaRPr>
                    </a:p>
                  </a:txBody>
                  <a:tcPr marL="68580" marR="68580" marT="0" marB="0"/>
                </a:tc>
                <a:tc rowSpan="2">
                  <a:txBody>
                    <a:bodyPr/>
                    <a:lstStyle/>
                    <a:p>
                      <a:pPr algn="ctr">
                        <a:lnSpc>
                          <a:spcPts val="1130"/>
                        </a:lnSpc>
                        <a:spcBef>
                          <a:spcPts val="95"/>
                        </a:spcBef>
                        <a:spcAft>
                          <a:spcPts val="0"/>
                        </a:spcAft>
                      </a:pPr>
                      <a:endParaRPr lang="kk-KZ" sz="1800" b="1" dirty="0" smtClean="0">
                        <a:solidFill>
                          <a:schemeClr val="tx1"/>
                        </a:solidFill>
                        <a:latin typeface="Times New Roman" pitchFamily="18" charset="0"/>
                        <a:ea typeface="SimSun"/>
                        <a:cs typeface="Times New Roman" pitchFamily="18" charset="0"/>
                      </a:endParaRPr>
                    </a:p>
                    <a:p>
                      <a:pPr algn="ctr">
                        <a:lnSpc>
                          <a:spcPts val="1130"/>
                        </a:lnSpc>
                        <a:spcBef>
                          <a:spcPts val="95"/>
                        </a:spcBef>
                        <a:spcAft>
                          <a:spcPts val="0"/>
                        </a:spcAft>
                      </a:pPr>
                      <a:r>
                        <a:rPr lang="kk-KZ" sz="1800" b="1" dirty="0" smtClean="0">
                          <a:solidFill>
                            <a:schemeClr val="tx1"/>
                          </a:solidFill>
                          <a:latin typeface="Times New Roman" pitchFamily="18" charset="0"/>
                          <a:ea typeface="SimSun"/>
                          <a:cs typeface="Times New Roman" pitchFamily="18" charset="0"/>
                        </a:rPr>
                        <a:t>жайылым</a:t>
                      </a:r>
                      <a:endParaRPr lang="ru-RU" sz="1800" b="1" dirty="0">
                        <a:solidFill>
                          <a:schemeClr val="tx1"/>
                        </a:solidFill>
                        <a:latin typeface="Times New Roman" pitchFamily="18" charset="0"/>
                        <a:ea typeface="Times New Roman"/>
                        <a:cs typeface="Times New Roman" pitchFamily="18" charset="0"/>
                      </a:endParaRPr>
                    </a:p>
                  </a:txBody>
                  <a:tcPr marL="68580" marR="68580" marT="0" marB="0"/>
                </a:tc>
                <a:tc gridSpan="2">
                  <a:txBody>
                    <a:bodyPr/>
                    <a:lstStyle/>
                    <a:p>
                      <a:pPr algn="ctr">
                        <a:lnSpc>
                          <a:spcPts val="1130"/>
                        </a:lnSpc>
                        <a:spcBef>
                          <a:spcPts val="95"/>
                        </a:spcBef>
                        <a:spcAft>
                          <a:spcPts val="0"/>
                        </a:spcAft>
                      </a:pPr>
                      <a:endParaRPr lang="kk-KZ" sz="1800" b="1" dirty="0" smtClean="0">
                        <a:solidFill>
                          <a:schemeClr val="tx1"/>
                        </a:solidFill>
                        <a:latin typeface="Times New Roman" pitchFamily="18" charset="0"/>
                        <a:ea typeface="SimSun"/>
                        <a:cs typeface="Times New Roman" pitchFamily="18" charset="0"/>
                      </a:endParaRPr>
                    </a:p>
                    <a:p>
                      <a:pPr algn="ctr">
                        <a:lnSpc>
                          <a:spcPts val="1130"/>
                        </a:lnSpc>
                        <a:spcBef>
                          <a:spcPts val="95"/>
                        </a:spcBef>
                        <a:spcAft>
                          <a:spcPts val="0"/>
                        </a:spcAft>
                      </a:pPr>
                      <a:r>
                        <a:rPr lang="kk-KZ" sz="1800" b="1" dirty="0" smtClean="0">
                          <a:solidFill>
                            <a:schemeClr val="tx1"/>
                          </a:solidFill>
                          <a:latin typeface="Times New Roman" pitchFamily="18" charset="0"/>
                          <a:ea typeface="SimSun"/>
                          <a:cs typeface="Times New Roman" pitchFamily="18" charset="0"/>
                        </a:rPr>
                        <a:t>соның </a:t>
                      </a:r>
                      <a:r>
                        <a:rPr lang="kk-KZ" sz="1800" b="1" dirty="0">
                          <a:solidFill>
                            <a:schemeClr val="tx1"/>
                          </a:solidFill>
                          <a:latin typeface="Times New Roman" pitchFamily="18" charset="0"/>
                          <a:ea typeface="SimSun"/>
                          <a:cs typeface="Times New Roman" pitchFamily="18" charset="0"/>
                        </a:rPr>
                        <a:t>ішінде</a:t>
                      </a:r>
                      <a:endParaRPr lang="ru-RU" sz="1800" b="1" dirty="0">
                        <a:solidFill>
                          <a:schemeClr val="tx1"/>
                        </a:solidFill>
                        <a:latin typeface="Times New Roman" pitchFamily="18" charset="0"/>
                        <a:ea typeface="Times New Roman"/>
                        <a:cs typeface="Times New Roman" pitchFamily="18" charset="0"/>
                      </a:endParaRPr>
                    </a:p>
                  </a:txBody>
                  <a:tcPr marL="68580" marR="68580" marT="0" marB="0"/>
                </a:tc>
                <a:tc hMerge="1">
                  <a:txBody>
                    <a:bodyPr/>
                    <a:lstStyle/>
                    <a:p>
                      <a:pPr algn="ctr">
                        <a:lnSpc>
                          <a:spcPts val="1130"/>
                        </a:lnSpc>
                        <a:spcBef>
                          <a:spcPts val="95"/>
                        </a:spcBef>
                        <a:spcAft>
                          <a:spcPts val="0"/>
                        </a:spcAft>
                      </a:pPr>
                      <a:endParaRPr lang="ru-RU" sz="1200" dirty="0">
                        <a:latin typeface="Times New Roman"/>
                        <a:ea typeface="Times New Roman"/>
                        <a:cs typeface="Times New Roman"/>
                      </a:endParaRPr>
                    </a:p>
                  </a:txBody>
                  <a:tcPr marL="68580" marR="68580" marT="0" marB="0"/>
                </a:tc>
                <a:tc rowSpan="2">
                  <a:txBody>
                    <a:bodyPr/>
                    <a:lstStyle/>
                    <a:p>
                      <a:pPr marL="0" marR="0" indent="0" algn="ctr" defTabSz="914400" rtl="0" eaLnBrk="1" fontAlgn="auto" latinLnBrk="0" hangingPunct="1">
                        <a:lnSpc>
                          <a:spcPts val="1130"/>
                        </a:lnSpc>
                        <a:spcBef>
                          <a:spcPts val="95"/>
                        </a:spcBef>
                        <a:spcAft>
                          <a:spcPts val="0"/>
                        </a:spcAft>
                        <a:buClrTx/>
                        <a:buSzTx/>
                        <a:buFontTx/>
                        <a:buNone/>
                        <a:tabLst/>
                        <a:defRPr/>
                      </a:pPr>
                      <a:endParaRPr lang="kk-KZ" sz="1800" b="1" dirty="0" smtClean="0">
                        <a:solidFill>
                          <a:schemeClr val="tx1"/>
                        </a:solidFill>
                        <a:latin typeface="Times New Roman" pitchFamily="18" charset="0"/>
                        <a:ea typeface="SimSun"/>
                        <a:cs typeface="Times New Roman" pitchFamily="18" charset="0"/>
                      </a:endParaRPr>
                    </a:p>
                    <a:p>
                      <a:pPr marL="0" marR="0" indent="0" algn="ctr" defTabSz="914400" rtl="0" eaLnBrk="1" fontAlgn="auto" latinLnBrk="0" hangingPunct="1">
                        <a:lnSpc>
                          <a:spcPts val="1130"/>
                        </a:lnSpc>
                        <a:spcBef>
                          <a:spcPts val="95"/>
                        </a:spcBef>
                        <a:spcAft>
                          <a:spcPts val="0"/>
                        </a:spcAft>
                        <a:buClrTx/>
                        <a:buSzTx/>
                        <a:buFontTx/>
                        <a:buNone/>
                        <a:tabLst/>
                        <a:defRPr/>
                      </a:pPr>
                      <a:r>
                        <a:rPr lang="kk-KZ" sz="1800" b="1" dirty="0" smtClean="0">
                          <a:solidFill>
                            <a:schemeClr val="tx1"/>
                          </a:solidFill>
                          <a:latin typeface="Times New Roman" pitchFamily="18" charset="0"/>
                          <a:ea typeface="SimSun"/>
                          <a:cs typeface="Times New Roman" pitchFamily="18" charset="0"/>
                        </a:rPr>
                        <a:t>жолдар</a:t>
                      </a:r>
                      <a:endParaRPr lang="ru-RU" sz="1800" b="1" dirty="0" smtClean="0">
                        <a:solidFill>
                          <a:schemeClr val="tx1"/>
                        </a:solidFill>
                        <a:latin typeface="Times New Roman" pitchFamily="18" charset="0"/>
                        <a:ea typeface="Times New Roman"/>
                        <a:cs typeface="Times New Roman" pitchFamily="18" charset="0"/>
                      </a:endParaRPr>
                    </a:p>
                    <a:p>
                      <a:pPr algn="ctr">
                        <a:lnSpc>
                          <a:spcPts val="1130"/>
                        </a:lnSpc>
                        <a:spcBef>
                          <a:spcPts val="95"/>
                        </a:spcBef>
                        <a:spcAft>
                          <a:spcPts val="0"/>
                        </a:spcAft>
                      </a:pPr>
                      <a:endParaRPr lang="ru-RU" sz="1800" b="1" dirty="0">
                        <a:solidFill>
                          <a:schemeClr val="tx1"/>
                        </a:solidFill>
                        <a:latin typeface="Times New Roman" pitchFamily="18" charset="0"/>
                        <a:ea typeface="Times New Roman"/>
                        <a:cs typeface="Times New Roman" pitchFamily="18" charset="0"/>
                      </a:endParaRPr>
                    </a:p>
                  </a:txBody>
                  <a:tcPr marL="68580" marR="68580" marT="0" marB="0"/>
                </a:tc>
              </a:tr>
              <a:tr h="567352">
                <a:tc vMerge="1">
                  <a:txBody>
                    <a:bodyPr/>
                    <a:lstStyle/>
                    <a:p>
                      <a:endParaRPr lang="ru-RU" dirty="0"/>
                    </a:p>
                  </a:txBody>
                  <a:tcPr/>
                </a:tc>
                <a:tc vMerge="1">
                  <a:txBody>
                    <a:bodyPr/>
                    <a:lstStyle/>
                    <a:p>
                      <a:endParaRPr lang="ru-RU" dirty="0"/>
                    </a:p>
                  </a:txBody>
                  <a:tcPr/>
                </a:tc>
                <a:tc vMerge="1">
                  <a:txBody>
                    <a:bodyPr/>
                    <a:lstStyle/>
                    <a:p>
                      <a:endParaRPr lang="ru-RU" dirty="0"/>
                    </a:p>
                  </a:txBody>
                  <a:tcPr/>
                </a:tc>
                <a:tc vMerge="1">
                  <a:txBody>
                    <a:bodyPr/>
                    <a:lstStyle/>
                    <a:p>
                      <a:endParaRPr lang="ru-RU" dirty="0"/>
                    </a:p>
                  </a:txBody>
                  <a:tcPr/>
                </a:tc>
                <a:tc vMerge="1">
                  <a:txBody>
                    <a:bodyPr/>
                    <a:lstStyle/>
                    <a:p>
                      <a:endParaRPr lang="ru-RU" dirty="0"/>
                    </a:p>
                  </a:txBody>
                  <a:tcPr/>
                </a:tc>
                <a:tc>
                  <a:txBody>
                    <a:bodyPr/>
                    <a:lstStyle/>
                    <a:p>
                      <a:pPr algn="ctr">
                        <a:lnSpc>
                          <a:spcPts val="1130"/>
                        </a:lnSpc>
                        <a:spcBef>
                          <a:spcPts val="95"/>
                        </a:spcBef>
                        <a:spcAft>
                          <a:spcPts val="0"/>
                        </a:spcAft>
                      </a:pPr>
                      <a:r>
                        <a:rPr lang="kk-KZ" sz="1800" b="1" dirty="0">
                          <a:solidFill>
                            <a:schemeClr val="tx1"/>
                          </a:solidFill>
                          <a:latin typeface="Times New Roman" pitchFamily="18" charset="0"/>
                          <a:ea typeface="SimSun"/>
                          <a:cs typeface="Times New Roman" pitchFamily="18" charset="0"/>
                        </a:rPr>
                        <a:t>жақсартылған</a:t>
                      </a:r>
                      <a:endParaRPr lang="ru-RU" sz="1800" b="1" dirty="0">
                        <a:solidFill>
                          <a:schemeClr val="tx1"/>
                        </a:solidFill>
                        <a:latin typeface="Times New Roman" pitchFamily="18" charset="0"/>
                        <a:ea typeface="Times New Roman"/>
                        <a:cs typeface="Times New Roman" pitchFamily="18" charset="0"/>
                      </a:endParaRPr>
                    </a:p>
                  </a:txBody>
                  <a:tcPr marL="68580" marR="68580" marT="0" marB="0"/>
                </a:tc>
                <a:tc>
                  <a:txBody>
                    <a:bodyPr/>
                    <a:lstStyle/>
                    <a:p>
                      <a:pPr algn="ctr">
                        <a:lnSpc>
                          <a:spcPts val="1130"/>
                        </a:lnSpc>
                        <a:spcBef>
                          <a:spcPts val="95"/>
                        </a:spcBef>
                        <a:spcAft>
                          <a:spcPts val="0"/>
                        </a:spcAft>
                      </a:pPr>
                      <a:r>
                        <a:rPr lang="kk-KZ" sz="1800" b="1" dirty="0">
                          <a:solidFill>
                            <a:schemeClr val="tx1"/>
                          </a:solidFill>
                          <a:latin typeface="Times New Roman" pitchFamily="18" charset="0"/>
                          <a:ea typeface="SimSun"/>
                          <a:cs typeface="Times New Roman" pitchFamily="18" charset="0"/>
                        </a:rPr>
                        <a:t>табиғи</a:t>
                      </a:r>
                      <a:endParaRPr lang="ru-RU" sz="1800" b="1" dirty="0">
                        <a:solidFill>
                          <a:schemeClr val="tx1"/>
                        </a:solidFill>
                        <a:latin typeface="Times New Roman" pitchFamily="18" charset="0"/>
                        <a:ea typeface="Times New Roman"/>
                        <a:cs typeface="Times New Roman" pitchFamily="18" charset="0"/>
                      </a:endParaRPr>
                    </a:p>
                  </a:txBody>
                  <a:tcPr marL="68580" marR="68580" marT="0" marB="0"/>
                </a:tc>
                <a:tc vMerge="1">
                  <a:txBody>
                    <a:bodyPr/>
                    <a:lstStyle/>
                    <a:p>
                      <a:endParaRPr lang="ru-RU" dirty="0"/>
                    </a:p>
                  </a:txBody>
                  <a:tcPr/>
                </a:tc>
              </a:tr>
              <a:tr h="1155466">
                <a:tc>
                  <a:txBody>
                    <a:bodyPr/>
                    <a:lstStyle/>
                    <a:p>
                      <a:pPr algn="l">
                        <a:lnSpc>
                          <a:spcPts val="1130"/>
                        </a:lnSpc>
                        <a:spcBef>
                          <a:spcPts val="95"/>
                        </a:spcBef>
                        <a:spcAft>
                          <a:spcPts val="0"/>
                        </a:spcAft>
                      </a:pPr>
                      <a:endParaRPr lang="kk-KZ" sz="1800" dirty="0" smtClean="0">
                        <a:solidFill>
                          <a:schemeClr val="tx1"/>
                        </a:solidFill>
                        <a:latin typeface="Times New Roman" pitchFamily="18" charset="0"/>
                        <a:ea typeface="SimSun"/>
                        <a:cs typeface="Times New Roman" pitchFamily="18" charset="0"/>
                      </a:endParaRPr>
                    </a:p>
                    <a:p>
                      <a:pPr algn="l">
                        <a:lnSpc>
                          <a:spcPts val="1130"/>
                        </a:lnSpc>
                        <a:spcBef>
                          <a:spcPts val="95"/>
                        </a:spcBef>
                        <a:spcAft>
                          <a:spcPts val="0"/>
                        </a:spcAft>
                      </a:pPr>
                      <a:r>
                        <a:rPr lang="kk-KZ" sz="1800" dirty="0" smtClean="0">
                          <a:solidFill>
                            <a:schemeClr val="tx1"/>
                          </a:solidFill>
                          <a:latin typeface="Times New Roman" pitchFamily="18" charset="0"/>
                          <a:ea typeface="SimSun"/>
                          <a:cs typeface="Times New Roman" pitchFamily="18" charset="0"/>
                        </a:rPr>
                        <a:t>Жоба </a:t>
                      </a:r>
                      <a:r>
                        <a:rPr lang="kk-KZ" sz="1800" dirty="0">
                          <a:solidFill>
                            <a:schemeClr val="tx1"/>
                          </a:solidFill>
                          <a:latin typeface="Times New Roman" pitchFamily="18" charset="0"/>
                          <a:ea typeface="SimSun"/>
                          <a:cs typeface="Times New Roman" pitchFamily="18" charset="0"/>
                        </a:rPr>
                        <a:t>жасағанға дейінгі жағдайы</a:t>
                      </a:r>
                      <a:endParaRPr lang="ru-RU" sz="1800" dirty="0">
                        <a:solidFill>
                          <a:schemeClr val="tx1"/>
                        </a:solidFill>
                        <a:latin typeface="Times New Roman" pitchFamily="18" charset="0"/>
                        <a:ea typeface="Times New Roman"/>
                        <a:cs typeface="Times New Roman" pitchFamily="18" charset="0"/>
                      </a:endParaRPr>
                    </a:p>
                  </a:txBody>
                  <a:tcPr marL="68580" marR="68580" marT="0" marB="0"/>
                </a:tc>
                <a:tc>
                  <a:txBody>
                    <a:bodyPr/>
                    <a:lstStyle/>
                    <a:p>
                      <a:pPr algn="ctr">
                        <a:lnSpc>
                          <a:spcPts val="1130"/>
                        </a:lnSpc>
                        <a:spcBef>
                          <a:spcPts val="95"/>
                        </a:spcBef>
                        <a:spcAft>
                          <a:spcPts val="0"/>
                        </a:spcAft>
                      </a:pPr>
                      <a:endParaRPr lang="kk-KZ" sz="1800">
                        <a:solidFill>
                          <a:schemeClr val="tx1"/>
                        </a:solidFill>
                        <a:latin typeface="Times New Roman" pitchFamily="18" charset="0"/>
                        <a:ea typeface="SimSun"/>
                        <a:cs typeface="Times New Roman" pitchFamily="18" charset="0"/>
                      </a:endParaRPr>
                    </a:p>
                    <a:p>
                      <a:pPr algn="ctr">
                        <a:lnSpc>
                          <a:spcPts val="1130"/>
                        </a:lnSpc>
                        <a:spcBef>
                          <a:spcPts val="95"/>
                        </a:spcBef>
                        <a:spcAft>
                          <a:spcPts val="0"/>
                        </a:spcAft>
                      </a:pPr>
                      <a:r>
                        <a:rPr lang="kk-KZ" sz="1800">
                          <a:solidFill>
                            <a:schemeClr val="tx1"/>
                          </a:solidFill>
                          <a:latin typeface="Times New Roman" pitchFamily="18" charset="0"/>
                          <a:ea typeface="SimSun"/>
                          <a:cs typeface="Times New Roman" pitchFamily="18" charset="0"/>
                        </a:rPr>
                        <a:t>4226.5</a:t>
                      </a:r>
                      <a:endParaRPr lang="ru-RU" sz="1800">
                        <a:solidFill>
                          <a:schemeClr val="tx1"/>
                        </a:solidFill>
                        <a:latin typeface="Times New Roman" pitchFamily="18" charset="0"/>
                        <a:ea typeface="Times New Roman"/>
                        <a:cs typeface="Times New Roman" pitchFamily="18" charset="0"/>
                      </a:endParaRPr>
                    </a:p>
                  </a:txBody>
                  <a:tcPr marL="68580" marR="68580" marT="0" marB="0"/>
                </a:tc>
                <a:tc>
                  <a:txBody>
                    <a:bodyPr/>
                    <a:lstStyle/>
                    <a:p>
                      <a:pPr algn="ctr">
                        <a:lnSpc>
                          <a:spcPts val="1130"/>
                        </a:lnSpc>
                        <a:spcBef>
                          <a:spcPts val="95"/>
                        </a:spcBef>
                        <a:spcAft>
                          <a:spcPts val="0"/>
                        </a:spcAft>
                      </a:pPr>
                      <a:endParaRPr lang="kk-KZ" sz="1800">
                        <a:solidFill>
                          <a:schemeClr val="tx1"/>
                        </a:solidFill>
                        <a:latin typeface="Times New Roman" pitchFamily="18" charset="0"/>
                        <a:ea typeface="SimSun"/>
                        <a:cs typeface="Times New Roman" pitchFamily="18" charset="0"/>
                      </a:endParaRPr>
                    </a:p>
                    <a:p>
                      <a:pPr algn="ctr">
                        <a:lnSpc>
                          <a:spcPts val="1130"/>
                        </a:lnSpc>
                        <a:spcBef>
                          <a:spcPts val="95"/>
                        </a:spcBef>
                        <a:spcAft>
                          <a:spcPts val="0"/>
                        </a:spcAft>
                      </a:pPr>
                      <a:r>
                        <a:rPr lang="kk-KZ" sz="1800">
                          <a:solidFill>
                            <a:schemeClr val="tx1"/>
                          </a:solidFill>
                          <a:latin typeface="Times New Roman" pitchFamily="18" charset="0"/>
                          <a:ea typeface="SimSun"/>
                          <a:cs typeface="Times New Roman" pitchFamily="18" charset="0"/>
                        </a:rPr>
                        <a:t>1881.9</a:t>
                      </a:r>
                      <a:endParaRPr lang="ru-RU" sz="1800">
                        <a:solidFill>
                          <a:schemeClr val="tx1"/>
                        </a:solidFill>
                        <a:latin typeface="Times New Roman" pitchFamily="18" charset="0"/>
                        <a:ea typeface="Times New Roman"/>
                        <a:cs typeface="Times New Roman" pitchFamily="18" charset="0"/>
                      </a:endParaRPr>
                    </a:p>
                  </a:txBody>
                  <a:tcPr marL="68580" marR="68580" marT="0" marB="0"/>
                </a:tc>
                <a:tc>
                  <a:txBody>
                    <a:bodyPr/>
                    <a:lstStyle/>
                    <a:p>
                      <a:pPr algn="ctr">
                        <a:lnSpc>
                          <a:spcPts val="1130"/>
                        </a:lnSpc>
                        <a:spcBef>
                          <a:spcPts val="95"/>
                        </a:spcBef>
                        <a:spcAft>
                          <a:spcPts val="0"/>
                        </a:spcAft>
                      </a:pPr>
                      <a:endParaRPr lang="kk-KZ" sz="1800" dirty="0">
                        <a:solidFill>
                          <a:schemeClr val="tx1"/>
                        </a:solidFill>
                        <a:latin typeface="Times New Roman" pitchFamily="18" charset="0"/>
                        <a:ea typeface="SimSun"/>
                        <a:cs typeface="Times New Roman" pitchFamily="18" charset="0"/>
                      </a:endParaRPr>
                    </a:p>
                    <a:p>
                      <a:pPr algn="ctr">
                        <a:lnSpc>
                          <a:spcPts val="1130"/>
                        </a:lnSpc>
                        <a:spcBef>
                          <a:spcPts val="95"/>
                        </a:spcBef>
                        <a:spcAft>
                          <a:spcPts val="0"/>
                        </a:spcAft>
                      </a:pPr>
                      <a:r>
                        <a:rPr lang="kk-KZ" sz="1800" dirty="0">
                          <a:solidFill>
                            <a:schemeClr val="tx1"/>
                          </a:solidFill>
                          <a:latin typeface="Times New Roman" pitchFamily="18" charset="0"/>
                          <a:ea typeface="SimSun"/>
                          <a:cs typeface="Times New Roman" pitchFamily="18" charset="0"/>
                        </a:rPr>
                        <a:t>511.3</a:t>
                      </a:r>
                      <a:endParaRPr lang="ru-RU" sz="1800" dirty="0">
                        <a:solidFill>
                          <a:schemeClr val="tx1"/>
                        </a:solidFill>
                        <a:latin typeface="Times New Roman" pitchFamily="18" charset="0"/>
                        <a:ea typeface="Times New Roman"/>
                        <a:cs typeface="Times New Roman" pitchFamily="18" charset="0"/>
                      </a:endParaRPr>
                    </a:p>
                  </a:txBody>
                  <a:tcPr marL="68580" marR="68580" marT="0" marB="0"/>
                </a:tc>
                <a:tc>
                  <a:txBody>
                    <a:bodyPr/>
                    <a:lstStyle/>
                    <a:p>
                      <a:pPr algn="ctr">
                        <a:lnSpc>
                          <a:spcPts val="1130"/>
                        </a:lnSpc>
                        <a:spcBef>
                          <a:spcPts val="95"/>
                        </a:spcBef>
                        <a:spcAft>
                          <a:spcPts val="0"/>
                        </a:spcAft>
                      </a:pPr>
                      <a:endParaRPr lang="kk-KZ" sz="1800">
                        <a:solidFill>
                          <a:schemeClr val="tx1"/>
                        </a:solidFill>
                        <a:latin typeface="Times New Roman" pitchFamily="18" charset="0"/>
                        <a:ea typeface="SimSun"/>
                        <a:cs typeface="Times New Roman" pitchFamily="18" charset="0"/>
                      </a:endParaRPr>
                    </a:p>
                    <a:p>
                      <a:pPr algn="ctr">
                        <a:lnSpc>
                          <a:spcPts val="1130"/>
                        </a:lnSpc>
                        <a:spcBef>
                          <a:spcPts val="95"/>
                        </a:spcBef>
                        <a:spcAft>
                          <a:spcPts val="0"/>
                        </a:spcAft>
                      </a:pPr>
                      <a:r>
                        <a:rPr lang="kk-KZ" sz="1800">
                          <a:solidFill>
                            <a:schemeClr val="tx1"/>
                          </a:solidFill>
                          <a:latin typeface="Times New Roman" pitchFamily="18" charset="0"/>
                          <a:ea typeface="SimSun"/>
                          <a:cs typeface="Times New Roman" pitchFamily="18" charset="0"/>
                        </a:rPr>
                        <a:t>1830.2</a:t>
                      </a:r>
                      <a:endParaRPr lang="ru-RU" sz="1800">
                        <a:solidFill>
                          <a:schemeClr val="tx1"/>
                        </a:solidFill>
                        <a:latin typeface="Times New Roman" pitchFamily="18" charset="0"/>
                        <a:ea typeface="Times New Roman"/>
                        <a:cs typeface="Times New Roman" pitchFamily="18" charset="0"/>
                      </a:endParaRPr>
                    </a:p>
                  </a:txBody>
                  <a:tcPr marL="68580" marR="68580" marT="0" marB="0"/>
                </a:tc>
                <a:tc>
                  <a:txBody>
                    <a:bodyPr/>
                    <a:lstStyle/>
                    <a:p>
                      <a:pPr algn="ctr">
                        <a:lnSpc>
                          <a:spcPts val="1130"/>
                        </a:lnSpc>
                        <a:spcBef>
                          <a:spcPts val="95"/>
                        </a:spcBef>
                        <a:spcAft>
                          <a:spcPts val="0"/>
                        </a:spcAft>
                      </a:pPr>
                      <a:endParaRPr lang="kk-KZ" sz="1800" dirty="0">
                        <a:solidFill>
                          <a:schemeClr val="tx1"/>
                        </a:solidFill>
                        <a:latin typeface="Times New Roman" pitchFamily="18" charset="0"/>
                        <a:ea typeface="SimSun"/>
                        <a:cs typeface="Times New Roman" pitchFamily="18" charset="0"/>
                      </a:endParaRPr>
                    </a:p>
                    <a:p>
                      <a:pPr algn="ctr">
                        <a:lnSpc>
                          <a:spcPts val="1130"/>
                        </a:lnSpc>
                        <a:spcBef>
                          <a:spcPts val="95"/>
                        </a:spcBef>
                        <a:spcAft>
                          <a:spcPts val="0"/>
                        </a:spcAft>
                      </a:pPr>
                      <a:r>
                        <a:rPr lang="kk-KZ" sz="1800" dirty="0">
                          <a:solidFill>
                            <a:schemeClr val="tx1"/>
                          </a:solidFill>
                          <a:latin typeface="Times New Roman" pitchFamily="18" charset="0"/>
                          <a:ea typeface="SimSun"/>
                          <a:cs typeface="Times New Roman" pitchFamily="18" charset="0"/>
                        </a:rPr>
                        <a:t>334.5</a:t>
                      </a:r>
                      <a:endParaRPr lang="ru-RU" sz="1800" dirty="0">
                        <a:solidFill>
                          <a:schemeClr val="tx1"/>
                        </a:solidFill>
                        <a:latin typeface="Times New Roman" pitchFamily="18" charset="0"/>
                        <a:ea typeface="Times New Roman"/>
                        <a:cs typeface="Times New Roman" pitchFamily="18" charset="0"/>
                      </a:endParaRPr>
                    </a:p>
                  </a:txBody>
                  <a:tcPr marL="68580" marR="68580" marT="0" marB="0"/>
                </a:tc>
                <a:tc>
                  <a:txBody>
                    <a:bodyPr/>
                    <a:lstStyle/>
                    <a:p>
                      <a:pPr algn="ctr">
                        <a:lnSpc>
                          <a:spcPts val="1130"/>
                        </a:lnSpc>
                        <a:spcBef>
                          <a:spcPts val="95"/>
                        </a:spcBef>
                        <a:spcAft>
                          <a:spcPts val="0"/>
                        </a:spcAft>
                      </a:pPr>
                      <a:endParaRPr lang="kk-KZ" sz="1800" dirty="0">
                        <a:solidFill>
                          <a:schemeClr val="tx1"/>
                        </a:solidFill>
                        <a:latin typeface="Times New Roman" pitchFamily="18" charset="0"/>
                        <a:ea typeface="SimSun"/>
                        <a:cs typeface="Times New Roman" pitchFamily="18" charset="0"/>
                      </a:endParaRPr>
                    </a:p>
                    <a:p>
                      <a:pPr algn="ctr">
                        <a:lnSpc>
                          <a:spcPts val="1130"/>
                        </a:lnSpc>
                        <a:spcBef>
                          <a:spcPts val="95"/>
                        </a:spcBef>
                        <a:spcAft>
                          <a:spcPts val="0"/>
                        </a:spcAft>
                      </a:pPr>
                      <a:r>
                        <a:rPr lang="kk-KZ" sz="1800" dirty="0">
                          <a:solidFill>
                            <a:schemeClr val="tx1"/>
                          </a:solidFill>
                          <a:latin typeface="Times New Roman" pitchFamily="18" charset="0"/>
                          <a:ea typeface="SimSun"/>
                          <a:cs typeface="Times New Roman" pitchFamily="18" charset="0"/>
                        </a:rPr>
                        <a:t>1495.7</a:t>
                      </a:r>
                      <a:endParaRPr lang="ru-RU" sz="1800" dirty="0">
                        <a:solidFill>
                          <a:schemeClr val="tx1"/>
                        </a:solidFill>
                        <a:latin typeface="Times New Roman" pitchFamily="18" charset="0"/>
                        <a:ea typeface="Times New Roman"/>
                        <a:cs typeface="Times New Roman" pitchFamily="18" charset="0"/>
                      </a:endParaRPr>
                    </a:p>
                  </a:txBody>
                  <a:tcPr marL="68580" marR="68580" marT="0" marB="0"/>
                </a:tc>
                <a:tc>
                  <a:txBody>
                    <a:bodyPr/>
                    <a:lstStyle/>
                    <a:p>
                      <a:pPr algn="ctr">
                        <a:lnSpc>
                          <a:spcPts val="1130"/>
                        </a:lnSpc>
                        <a:spcBef>
                          <a:spcPts val="95"/>
                        </a:spcBef>
                        <a:spcAft>
                          <a:spcPts val="0"/>
                        </a:spcAft>
                      </a:pPr>
                      <a:endParaRPr lang="kk-KZ" sz="1800" dirty="0">
                        <a:solidFill>
                          <a:schemeClr val="tx1"/>
                        </a:solidFill>
                        <a:latin typeface="Times New Roman" pitchFamily="18" charset="0"/>
                        <a:ea typeface="SimSun"/>
                        <a:cs typeface="Times New Roman" pitchFamily="18" charset="0"/>
                      </a:endParaRPr>
                    </a:p>
                    <a:p>
                      <a:pPr algn="ctr">
                        <a:lnSpc>
                          <a:spcPts val="1130"/>
                        </a:lnSpc>
                        <a:spcBef>
                          <a:spcPts val="95"/>
                        </a:spcBef>
                        <a:spcAft>
                          <a:spcPts val="0"/>
                        </a:spcAft>
                      </a:pPr>
                      <a:r>
                        <a:rPr lang="kk-KZ" sz="1800" dirty="0">
                          <a:solidFill>
                            <a:schemeClr val="tx1"/>
                          </a:solidFill>
                          <a:latin typeface="Times New Roman" pitchFamily="18" charset="0"/>
                          <a:ea typeface="SimSun"/>
                          <a:cs typeface="Times New Roman" pitchFamily="18" charset="0"/>
                        </a:rPr>
                        <a:t>3.1</a:t>
                      </a:r>
                      <a:endParaRPr lang="ru-RU" sz="1800" dirty="0">
                        <a:solidFill>
                          <a:schemeClr val="tx1"/>
                        </a:solidFill>
                        <a:latin typeface="Times New Roman" pitchFamily="18" charset="0"/>
                        <a:ea typeface="Times New Roman"/>
                        <a:cs typeface="Times New Roman" pitchFamily="18" charset="0"/>
                      </a:endParaRPr>
                    </a:p>
                  </a:txBody>
                  <a:tcPr marL="68580" marR="68580" marT="0" marB="0"/>
                </a:tc>
              </a:tr>
              <a:tr h="2658005">
                <a:tc>
                  <a:txBody>
                    <a:bodyPr/>
                    <a:lstStyle/>
                    <a:p>
                      <a:r>
                        <a:rPr kumimoji="0" lang="kk-KZ" sz="1800" kern="1200" dirty="0" smtClean="0">
                          <a:solidFill>
                            <a:schemeClr val="tx1"/>
                          </a:solidFill>
                          <a:latin typeface="Times New Roman" pitchFamily="18" charset="0"/>
                          <a:ea typeface="+mn-ea"/>
                          <a:cs typeface="Times New Roman" pitchFamily="18" charset="0"/>
                        </a:rPr>
                        <a:t>Жоба жасаған нан кейінгі жағдайы</a:t>
                      </a:r>
                      <a:endParaRPr lang="ru-RU" sz="1800" dirty="0">
                        <a:solidFill>
                          <a:schemeClr val="tx1"/>
                        </a:solidFill>
                        <a:latin typeface="Times New Roman" pitchFamily="18" charset="0"/>
                        <a:cs typeface="Times New Roman" pitchFamily="18" charset="0"/>
                      </a:endParaRPr>
                    </a:p>
                  </a:txBody>
                  <a:tcPr/>
                </a:tc>
                <a:tc>
                  <a:txBody>
                    <a:bodyPr/>
                    <a:lstStyle/>
                    <a:p>
                      <a:endParaRPr lang="ru-RU" sz="1800" dirty="0">
                        <a:solidFill>
                          <a:schemeClr val="tx1"/>
                        </a:solidFill>
                        <a:latin typeface="Times New Roman" pitchFamily="18" charset="0"/>
                        <a:cs typeface="Times New Roman" pitchFamily="18" charset="0"/>
                      </a:endParaRPr>
                    </a:p>
                  </a:txBody>
                  <a:tcPr/>
                </a:tc>
                <a:tc>
                  <a:txBody>
                    <a:bodyPr/>
                    <a:lstStyle/>
                    <a:p>
                      <a:endParaRPr lang="ru-RU" sz="1800" dirty="0">
                        <a:solidFill>
                          <a:schemeClr val="tx1"/>
                        </a:solidFill>
                        <a:latin typeface="Times New Roman" pitchFamily="18" charset="0"/>
                        <a:cs typeface="Times New Roman" pitchFamily="18" charset="0"/>
                      </a:endParaRPr>
                    </a:p>
                  </a:txBody>
                  <a:tcPr/>
                </a:tc>
                <a:tc>
                  <a:txBody>
                    <a:bodyPr/>
                    <a:lstStyle/>
                    <a:p>
                      <a:endParaRPr lang="ru-RU" sz="1800" dirty="0">
                        <a:solidFill>
                          <a:schemeClr val="tx1"/>
                        </a:solidFill>
                        <a:latin typeface="Times New Roman" pitchFamily="18" charset="0"/>
                        <a:cs typeface="Times New Roman" pitchFamily="18" charset="0"/>
                      </a:endParaRPr>
                    </a:p>
                  </a:txBody>
                  <a:tcPr/>
                </a:tc>
                <a:tc>
                  <a:txBody>
                    <a:bodyPr/>
                    <a:lstStyle/>
                    <a:p>
                      <a:endParaRPr lang="ru-RU" sz="1800" dirty="0">
                        <a:solidFill>
                          <a:schemeClr val="tx1"/>
                        </a:solidFill>
                        <a:latin typeface="Times New Roman" pitchFamily="18" charset="0"/>
                        <a:cs typeface="Times New Roman" pitchFamily="18" charset="0"/>
                      </a:endParaRPr>
                    </a:p>
                  </a:txBody>
                  <a:tcPr/>
                </a:tc>
                <a:tc>
                  <a:txBody>
                    <a:bodyPr/>
                    <a:lstStyle/>
                    <a:p>
                      <a:endParaRPr lang="ru-RU" sz="1800" dirty="0">
                        <a:solidFill>
                          <a:schemeClr val="tx1"/>
                        </a:solidFill>
                        <a:latin typeface="Times New Roman" pitchFamily="18" charset="0"/>
                        <a:cs typeface="Times New Roman" pitchFamily="18" charset="0"/>
                      </a:endParaRPr>
                    </a:p>
                  </a:txBody>
                  <a:tcPr/>
                </a:tc>
                <a:tc>
                  <a:txBody>
                    <a:bodyPr/>
                    <a:lstStyle/>
                    <a:p>
                      <a:endParaRPr lang="ru-RU" sz="1800" dirty="0">
                        <a:solidFill>
                          <a:schemeClr val="tx1"/>
                        </a:solidFill>
                        <a:latin typeface="Times New Roman" pitchFamily="18" charset="0"/>
                        <a:cs typeface="Times New Roman" pitchFamily="18" charset="0"/>
                      </a:endParaRPr>
                    </a:p>
                  </a:txBody>
                  <a:tcPr/>
                </a:tc>
                <a:tc>
                  <a:txBody>
                    <a:bodyPr/>
                    <a:lstStyle/>
                    <a:p>
                      <a:endParaRPr lang="ru-RU" sz="1800" dirty="0">
                        <a:solidFill>
                          <a:schemeClr val="tx1"/>
                        </a:solidFill>
                        <a:latin typeface="Times New Roman" pitchFamily="18" charset="0"/>
                        <a:cs typeface="Times New Roman" pitchFamily="18" charset="0"/>
                      </a:endParaRPr>
                    </a:p>
                  </a:txBody>
                  <a:tcPr/>
                </a:tc>
              </a:tr>
            </a:tbl>
          </a:graphicData>
        </a:graphic>
      </p:graphicFrame>
      <p:sp>
        <p:nvSpPr>
          <p:cNvPr id="3" name="Заголовок 2"/>
          <p:cNvSpPr>
            <a:spLocks noGrp="1"/>
          </p:cNvSpPr>
          <p:nvPr>
            <p:ph type="title"/>
          </p:nvPr>
        </p:nvSpPr>
        <p:spPr>
          <a:xfrm>
            <a:off x="214282" y="214290"/>
            <a:ext cx="8643998" cy="857256"/>
          </a:xfrm>
        </p:spPr>
        <p:txBody>
          <a:bodyPr>
            <a:normAutofit fontScale="90000"/>
          </a:bodyPr>
          <a:lstStyle/>
          <a:p>
            <a:pPr algn="ctr"/>
            <a:r>
              <a:rPr lang="kk-KZ" sz="2200" dirty="0" smtClean="0">
                <a:solidFill>
                  <a:schemeClr val="tx1"/>
                </a:solidFill>
                <a:effectLst/>
                <a:latin typeface="Times New Roman" pitchFamily="18" charset="0"/>
                <a:cs typeface="Times New Roman" pitchFamily="18" charset="0"/>
              </a:rPr>
              <a:t>Кесте 2. Жер экспликациясы</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endParaRPr lang="ru-RU" dirty="0"/>
          </a:p>
        </p:txBody>
      </p:sp>
      <p:sp>
        <p:nvSpPr>
          <p:cNvPr id="3" name="Заголовок 2"/>
          <p:cNvSpPr>
            <a:spLocks noGrp="1"/>
          </p:cNvSpPr>
          <p:nvPr>
            <p:ph type="title"/>
          </p:nvPr>
        </p:nvSpPr>
        <p:spPr/>
        <p:txBody>
          <a:bodyPr/>
          <a:lstStyle/>
          <a:p>
            <a:endParaRPr lang="ru-RU"/>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186</TotalTime>
  <Words>296</Words>
  <PresentationFormat>Экран (4:3)</PresentationFormat>
  <Paragraphs>123</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Открытая</vt:lpstr>
      <vt:lpstr>№1 Практикалық сабақ.   Жерге орналастыру жобасын дайындаудағы дайындық жұмыстары.</vt:lpstr>
      <vt:lpstr>Слайд 2</vt:lpstr>
      <vt:lpstr>Кесте 1. Ауыл шаруашылық қажеттілігі  үшін  алынатын жерлердің аудандары мен алқаптар құрамын анықтау</vt:lpstr>
      <vt:lpstr>Кесте 2. Жер экспликациясы </vt:lpstr>
      <vt:lpstr>Слайд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Практикалық сабақ.  Жерге орналастыру жобасын дайындаудағы дайындық жұмыстары.</dc:title>
  <dc:creator>HP</dc:creator>
  <cp:lastModifiedBy>HP</cp:lastModifiedBy>
  <cp:revision>4</cp:revision>
  <dcterms:created xsi:type="dcterms:W3CDTF">2020-09-15T05:05:15Z</dcterms:created>
  <dcterms:modified xsi:type="dcterms:W3CDTF">2020-09-16T08:52:15Z</dcterms:modified>
</cp:coreProperties>
</file>